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4"/>
  </p:sldMasterIdLst>
  <p:sldIdLst>
    <p:sldId id="256" r:id="rId5"/>
    <p:sldId id="257" r:id="rId6"/>
    <p:sldId id="262" r:id="rId7"/>
    <p:sldId id="259" r:id="rId8"/>
    <p:sldId id="258" r:id="rId9"/>
    <p:sldId id="260" r:id="rId10"/>
    <p:sldId id="263" r:id="rId11"/>
    <p:sldId id="26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1" autoAdjust="0"/>
    <p:restoredTop sz="94660"/>
  </p:normalViewPr>
  <p:slideViewPr>
    <p:cSldViewPr>
      <p:cViewPr>
        <p:scale>
          <a:sx n="75" d="100"/>
          <a:sy n="75" d="100"/>
        </p:scale>
        <p:origin x="-1200"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pPr>
              <a:defRPr/>
            </a:pPr>
            <a:fld id="{D1416812-F40D-421F-8093-466A74A668A1}" type="datetimeFigureOut">
              <a:rPr lang="en-GB" smtClean="0"/>
              <a:pPr>
                <a:defRPr/>
              </a:pPr>
              <a:t>16/03/2014</a:t>
            </a:fld>
            <a:endParaRPr lang="en-GB"/>
          </a:p>
        </p:txBody>
      </p:sp>
      <p:sp>
        <p:nvSpPr>
          <p:cNvPr id="23" name="Slide Number Placeholder 22"/>
          <p:cNvSpPr>
            <a:spLocks noGrp="1"/>
          </p:cNvSpPr>
          <p:nvPr>
            <p:ph type="sldNum" sz="quarter" idx="11"/>
          </p:nvPr>
        </p:nvSpPr>
        <p:spPr/>
        <p:txBody>
          <a:bodyPr/>
          <a:lstStyle/>
          <a:p>
            <a:pPr>
              <a:defRPr/>
            </a:pPr>
            <a:fld id="{61E8370D-27F7-4176-9EE0-9922CEADEF6F}" type="slidenum">
              <a:rPr lang="en-GB" smtClean="0"/>
              <a:pPr>
                <a:defRPr/>
              </a:pPr>
              <a:t>‹#›</a:t>
            </a:fld>
            <a:endParaRPr lang="en-GB"/>
          </a:p>
        </p:txBody>
      </p:sp>
      <p:sp>
        <p:nvSpPr>
          <p:cNvPr id="24" name="Footer Placeholder 23"/>
          <p:cNvSpPr>
            <a:spLocks noGrp="1"/>
          </p:cNvSpPr>
          <p:nvPr>
            <p:ph type="ftr" sz="quarter" idx="12"/>
          </p:nvPr>
        </p:nvSpPr>
        <p:spPr/>
        <p:txBody>
          <a:bodyPr/>
          <a:lstStyle/>
          <a:p>
            <a:pPr>
              <a:defRPr/>
            </a:pPr>
            <a:endParaRPr lang="en-GB"/>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B49150C-91D5-40AA-9CC9-1DFD33E6B6EB}" type="datetimeFigureOut">
              <a:rPr lang="en-GB" smtClean="0"/>
              <a:pPr>
                <a:defRPr/>
              </a:pPr>
              <a:t>16/03/2014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1B96BA1-FEC2-4AB7-9093-4ED07D85FD70}"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C815DD5-12C9-496D-955C-0CEBF9907782}" type="datetimeFigureOut">
              <a:rPr lang="en-GB" smtClean="0"/>
              <a:pPr>
                <a:defRPr/>
              </a:pPr>
              <a:t>16/03/2014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DFC0C90-8033-4568-9006-FA7691757075}"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pPr>
              <a:defRPr/>
            </a:pPr>
            <a:fld id="{6E65CA41-C7BB-402B-9FDE-87BB1B275557}" type="datetimeFigureOut">
              <a:rPr lang="en-GB" smtClean="0"/>
              <a:pPr>
                <a:defRPr/>
              </a:pPr>
              <a:t>16/03/2014</a:t>
            </a:fld>
            <a:endParaRPr lang="en-GB"/>
          </a:p>
        </p:txBody>
      </p:sp>
      <p:sp>
        <p:nvSpPr>
          <p:cNvPr id="19" name="Slide Number Placeholder 18"/>
          <p:cNvSpPr>
            <a:spLocks noGrp="1"/>
          </p:cNvSpPr>
          <p:nvPr>
            <p:ph type="sldNum" sz="quarter" idx="15"/>
          </p:nvPr>
        </p:nvSpPr>
        <p:spPr/>
        <p:txBody>
          <a:bodyPr/>
          <a:lstStyle/>
          <a:p>
            <a:pPr>
              <a:defRPr/>
            </a:pPr>
            <a:fld id="{64CA29FD-9263-43DC-9204-E4052FC9F6EA}" type="slidenum">
              <a:rPr lang="en-GB" smtClean="0"/>
              <a:pPr>
                <a:defRPr/>
              </a:pPr>
              <a:t>‹#›</a:t>
            </a:fld>
            <a:endParaRPr lang="en-GB"/>
          </a:p>
        </p:txBody>
      </p:sp>
      <p:sp>
        <p:nvSpPr>
          <p:cNvPr id="21" name="Footer Placeholder 20"/>
          <p:cNvSpPr>
            <a:spLocks noGrp="1"/>
          </p:cNvSpPr>
          <p:nvPr>
            <p:ph type="ftr" sz="quarter" idx="16"/>
          </p:nvPr>
        </p:nvSpPr>
        <p:spPr/>
        <p:txBody>
          <a:bodyPr/>
          <a:lstStyle/>
          <a:p>
            <a:pPr>
              <a:defRPr/>
            </a:pPr>
            <a:endParaRPr lang="en-GB"/>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pPr>
              <a:defRPr/>
            </a:pPr>
            <a:fld id="{03207C15-3D19-4BD4-A9AC-703ED96D5ED8}" type="datetimeFigureOut">
              <a:rPr lang="en-GB" smtClean="0"/>
              <a:pPr>
                <a:defRPr/>
              </a:pPr>
              <a:t>16/03/2014</a:t>
            </a:fld>
            <a:endParaRPr lang="en-GB"/>
          </a:p>
        </p:txBody>
      </p:sp>
      <p:sp>
        <p:nvSpPr>
          <p:cNvPr id="20" name="Slide Number Placeholder 19"/>
          <p:cNvSpPr>
            <a:spLocks noGrp="1"/>
          </p:cNvSpPr>
          <p:nvPr>
            <p:ph type="sldNum" sz="quarter" idx="11"/>
          </p:nvPr>
        </p:nvSpPr>
        <p:spPr/>
        <p:txBody>
          <a:bodyPr/>
          <a:lstStyle/>
          <a:p>
            <a:pPr>
              <a:defRPr/>
            </a:pPr>
            <a:fld id="{92F1C19F-D84B-489D-9F99-6E5506078D7C}" type="slidenum">
              <a:rPr lang="en-GB" smtClean="0"/>
              <a:pPr>
                <a:defRPr/>
              </a:pPr>
              <a:t>‹#›</a:t>
            </a:fld>
            <a:endParaRPr lang="en-GB"/>
          </a:p>
        </p:txBody>
      </p:sp>
      <p:sp>
        <p:nvSpPr>
          <p:cNvPr id="21" name="Footer Placeholder 20"/>
          <p:cNvSpPr>
            <a:spLocks noGrp="1"/>
          </p:cNvSpPr>
          <p:nvPr>
            <p:ph type="ftr" sz="quarter" idx="12"/>
          </p:nvPr>
        </p:nvSpPr>
        <p:spPr/>
        <p:txBody>
          <a:bodyPr/>
          <a:lstStyle/>
          <a:p>
            <a:pPr>
              <a:defRPr/>
            </a:pPr>
            <a:endParaRPr lang="en-GB"/>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pPr>
              <a:defRPr/>
            </a:pPr>
            <a:fld id="{0EEA3271-21DF-4C41-A8FF-05DDA3B216A3}" type="datetimeFigureOut">
              <a:rPr lang="en-GB" smtClean="0"/>
              <a:pPr>
                <a:defRPr/>
              </a:pPr>
              <a:t>16/03/2014</a:t>
            </a:fld>
            <a:endParaRPr lang="en-GB"/>
          </a:p>
        </p:txBody>
      </p:sp>
      <p:sp>
        <p:nvSpPr>
          <p:cNvPr id="25" name="Slide Number Placeholder 24"/>
          <p:cNvSpPr>
            <a:spLocks noGrp="1"/>
          </p:cNvSpPr>
          <p:nvPr>
            <p:ph type="sldNum" sz="quarter" idx="16"/>
          </p:nvPr>
        </p:nvSpPr>
        <p:spPr/>
        <p:txBody>
          <a:bodyPr/>
          <a:lstStyle/>
          <a:p>
            <a:pPr>
              <a:defRPr/>
            </a:pPr>
            <a:fld id="{F5007FCC-1D84-4FC6-95AB-F138A26DFDE3}" type="slidenum">
              <a:rPr lang="en-GB" smtClean="0"/>
              <a:pPr>
                <a:defRPr/>
              </a:pPr>
              <a:t>‹#›</a:t>
            </a:fld>
            <a:endParaRPr lang="en-GB"/>
          </a:p>
        </p:txBody>
      </p:sp>
      <p:sp>
        <p:nvSpPr>
          <p:cNvPr id="26" name="Footer Placeholder 25"/>
          <p:cNvSpPr>
            <a:spLocks noGrp="1"/>
          </p:cNvSpPr>
          <p:nvPr>
            <p:ph type="ftr" sz="quarter" idx="17"/>
          </p:nvPr>
        </p:nvSpPr>
        <p:spPr/>
        <p:txBody>
          <a:bodyPr/>
          <a:lstStyle/>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pPr>
              <a:defRPr/>
            </a:pPr>
            <a:fld id="{576A1C44-B3CA-4CB8-99D6-B4108B9B672B}" type="datetimeFigureOut">
              <a:rPr lang="en-GB" smtClean="0"/>
              <a:pPr>
                <a:defRPr/>
              </a:pPr>
              <a:t>16/03/2014</a:t>
            </a:fld>
            <a:endParaRPr lang="en-GB"/>
          </a:p>
        </p:txBody>
      </p:sp>
      <p:sp>
        <p:nvSpPr>
          <p:cNvPr id="24" name="Slide Number Placeholder 23"/>
          <p:cNvSpPr>
            <a:spLocks noGrp="1"/>
          </p:cNvSpPr>
          <p:nvPr>
            <p:ph type="sldNum" sz="quarter" idx="17"/>
          </p:nvPr>
        </p:nvSpPr>
        <p:spPr/>
        <p:txBody>
          <a:bodyPr/>
          <a:lstStyle/>
          <a:p>
            <a:pPr>
              <a:defRPr/>
            </a:pPr>
            <a:fld id="{89CB899A-D8D2-4088-9F40-041AE9890AEE}" type="slidenum">
              <a:rPr lang="en-GB" smtClean="0"/>
              <a:pPr>
                <a:defRPr/>
              </a:pPr>
              <a:t>‹#›</a:t>
            </a:fld>
            <a:endParaRPr lang="en-GB"/>
          </a:p>
        </p:txBody>
      </p:sp>
      <p:sp>
        <p:nvSpPr>
          <p:cNvPr id="29" name="Footer Placeholder 28"/>
          <p:cNvSpPr>
            <a:spLocks noGrp="1"/>
          </p:cNvSpPr>
          <p:nvPr>
            <p:ph type="ftr" sz="quarter" idx="18"/>
          </p:nvPr>
        </p:nvSpPr>
        <p:spPr/>
        <p:txBody>
          <a:bodyPr/>
          <a:lstStyle/>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pPr>
              <a:defRPr/>
            </a:pPr>
            <a:fld id="{3F188050-281B-4D6F-BA27-40674EF02325}" type="datetimeFigureOut">
              <a:rPr lang="en-GB" smtClean="0"/>
              <a:pPr>
                <a:defRPr/>
              </a:pPr>
              <a:t>16/03/2014</a:t>
            </a:fld>
            <a:endParaRPr lang="en-GB"/>
          </a:p>
        </p:txBody>
      </p:sp>
      <p:sp>
        <p:nvSpPr>
          <p:cNvPr id="14" name="Slide Number Placeholder 13"/>
          <p:cNvSpPr>
            <a:spLocks noGrp="1"/>
          </p:cNvSpPr>
          <p:nvPr>
            <p:ph type="sldNum" sz="quarter" idx="11"/>
          </p:nvPr>
        </p:nvSpPr>
        <p:spPr/>
        <p:txBody>
          <a:bodyPr/>
          <a:lstStyle/>
          <a:p>
            <a:pPr>
              <a:defRPr/>
            </a:pPr>
            <a:fld id="{0C3555C7-A8AD-4D0E-8C90-72E7F37673FB}" type="slidenum">
              <a:rPr lang="en-GB" smtClean="0"/>
              <a:pPr>
                <a:defRPr/>
              </a:pPr>
              <a:t>‹#›</a:t>
            </a:fld>
            <a:endParaRPr lang="en-GB"/>
          </a:p>
        </p:txBody>
      </p:sp>
      <p:sp>
        <p:nvSpPr>
          <p:cNvPr id="18" name="Footer Placeholder 17"/>
          <p:cNvSpPr>
            <a:spLocks noGrp="1"/>
          </p:cNvSpPr>
          <p:nvPr>
            <p:ph type="ftr" sz="quarter" idx="12"/>
          </p:nvPr>
        </p:nvSpPr>
        <p:spPr/>
        <p:txBody>
          <a:bodyPr/>
          <a:lstStyle/>
          <a:p>
            <a:pPr>
              <a:defRPr/>
            </a:pPr>
            <a:endParaRPr lang="en-GB"/>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pPr>
              <a:defRPr/>
            </a:pPr>
            <a:fld id="{33E38DDB-D849-4338-910F-3826DCE67275}" type="datetimeFigureOut">
              <a:rPr lang="en-GB" smtClean="0"/>
              <a:pPr>
                <a:defRPr/>
              </a:pPr>
              <a:t>16/03/2014</a:t>
            </a:fld>
            <a:endParaRPr lang="en-GB"/>
          </a:p>
        </p:txBody>
      </p:sp>
      <p:sp>
        <p:nvSpPr>
          <p:cNvPr id="12" name="Slide Number Placeholder 11"/>
          <p:cNvSpPr>
            <a:spLocks noGrp="1"/>
          </p:cNvSpPr>
          <p:nvPr>
            <p:ph type="sldNum" sz="quarter" idx="11"/>
          </p:nvPr>
        </p:nvSpPr>
        <p:spPr/>
        <p:txBody>
          <a:bodyPr/>
          <a:lstStyle/>
          <a:p>
            <a:pPr>
              <a:defRPr/>
            </a:pPr>
            <a:fld id="{A7E23123-26CE-4669-9EFA-3905BAC10470}" type="slidenum">
              <a:rPr lang="en-GB" smtClean="0"/>
              <a:pPr>
                <a:defRPr/>
              </a:pPr>
              <a:t>‹#›</a:t>
            </a:fld>
            <a:endParaRPr lang="en-GB"/>
          </a:p>
        </p:txBody>
      </p:sp>
      <p:sp>
        <p:nvSpPr>
          <p:cNvPr id="13" name="Footer Placeholder 12"/>
          <p:cNvSpPr>
            <a:spLocks noGrp="1"/>
          </p:cNvSpPr>
          <p:nvPr>
            <p:ph type="ftr" sz="quarter" idx="12"/>
          </p:nvPr>
        </p:nvSpPr>
        <p:spPr/>
        <p:txBody>
          <a:bodyPr/>
          <a:lstStyle/>
          <a:p>
            <a:pPr>
              <a:defRPr/>
            </a:pP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pPr>
              <a:defRPr/>
            </a:pPr>
            <a:fld id="{CE3D5147-C21D-4273-A381-E5153CC892E8}" type="datetimeFigureOut">
              <a:rPr lang="en-GB" smtClean="0"/>
              <a:pPr>
                <a:defRPr/>
              </a:pPr>
              <a:t>16/03/2014</a:t>
            </a:fld>
            <a:endParaRPr lang="en-GB"/>
          </a:p>
        </p:txBody>
      </p:sp>
      <p:sp>
        <p:nvSpPr>
          <p:cNvPr id="18" name="Slide Number Placeholder 17"/>
          <p:cNvSpPr>
            <a:spLocks noGrp="1"/>
          </p:cNvSpPr>
          <p:nvPr>
            <p:ph type="sldNum" sz="quarter" idx="16"/>
          </p:nvPr>
        </p:nvSpPr>
        <p:spPr/>
        <p:txBody>
          <a:bodyPr/>
          <a:lstStyle/>
          <a:p>
            <a:pPr>
              <a:defRPr/>
            </a:pPr>
            <a:fld id="{82D91283-4ACF-44F9-B8E8-27C22D7761B1}" type="slidenum">
              <a:rPr lang="en-GB" smtClean="0"/>
              <a:pPr>
                <a:defRPr/>
              </a:pPr>
              <a:t>‹#›</a:t>
            </a:fld>
            <a:endParaRPr lang="en-GB"/>
          </a:p>
        </p:txBody>
      </p:sp>
      <p:sp>
        <p:nvSpPr>
          <p:cNvPr id="20" name="Footer Placeholder 19"/>
          <p:cNvSpPr>
            <a:spLocks noGrp="1"/>
          </p:cNvSpPr>
          <p:nvPr>
            <p:ph type="ftr" sz="quarter" idx="17"/>
          </p:nvPr>
        </p:nvSpPr>
        <p:spPr/>
        <p:txBody>
          <a:bodyPr/>
          <a:lstStyle/>
          <a:p>
            <a:pPr>
              <a:defRPr/>
            </a:pP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pPr>
              <a:defRPr/>
            </a:pPr>
            <a:fld id="{2A113CF9-FEBD-4A2D-933C-590A41708294}" type="datetimeFigureOut">
              <a:rPr lang="en-GB" smtClean="0"/>
              <a:pPr>
                <a:defRPr/>
              </a:pPr>
              <a:t>16/03/2014</a:t>
            </a:fld>
            <a:endParaRPr lang="en-GB"/>
          </a:p>
        </p:txBody>
      </p:sp>
      <p:sp>
        <p:nvSpPr>
          <p:cNvPr id="20" name="Slide Number Placeholder 19"/>
          <p:cNvSpPr>
            <a:spLocks noGrp="1"/>
          </p:cNvSpPr>
          <p:nvPr>
            <p:ph type="sldNum" sz="quarter" idx="15"/>
          </p:nvPr>
        </p:nvSpPr>
        <p:spPr/>
        <p:txBody>
          <a:bodyPr/>
          <a:lstStyle/>
          <a:p>
            <a:pPr>
              <a:defRPr/>
            </a:pPr>
            <a:fld id="{74297C7C-6A29-4D43-9FB4-547ADFD581E1}" type="slidenum">
              <a:rPr lang="en-GB" smtClean="0"/>
              <a:pPr>
                <a:defRPr/>
              </a:pPr>
              <a:t>‹#›</a:t>
            </a:fld>
            <a:endParaRPr lang="en-GB"/>
          </a:p>
        </p:txBody>
      </p:sp>
      <p:sp>
        <p:nvSpPr>
          <p:cNvPr id="21" name="Footer Placeholder 20"/>
          <p:cNvSpPr>
            <a:spLocks noGrp="1"/>
          </p:cNvSpPr>
          <p:nvPr>
            <p:ph type="ftr" sz="quarter" idx="16"/>
          </p:nvPr>
        </p:nvSpPr>
        <p:spPr/>
        <p:txBody>
          <a:body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pPr>
              <a:defRPr/>
            </a:pPr>
            <a:fld id="{25C25EDC-EAFF-41E4-BB0D-FF61D754DE86}" type="datetimeFigureOut">
              <a:rPr lang="en-GB" smtClean="0"/>
              <a:pPr>
                <a:defRPr/>
              </a:pPr>
              <a:t>16/03/2014</a:t>
            </a:fld>
            <a:endParaRPr lang="en-GB"/>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pPr>
              <a:defRPr/>
            </a:pPr>
            <a:endParaRPr lang="en-GB"/>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pPr>
              <a:defRPr/>
            </a:pPr>
            <a:fld id="{B0C83DD2-5B1D-44BD-B69E-8F675B227981}" type="slidenum">
              <a:rPr lang="en-GB" smtClean="0"/>
              <a:pPr>
                <a:defRPr/>
              </a:pPr>
              <a:t>‹#›</a:t>
            </a:fld>
            <a:endParaRPr lang="en-GB"/>
          </a:p>
        </p:txBody>
      </p:sp>
    </p:spTree>
  </p:cSld>
  <p:clrMap bg1="dk1" tx1="lt1" bg2="dk2" tx2="lt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7.jpeg"/><Relationship Id="rId2" Type="http://schemas.openxmlformats.org/officeDocument/2006/relationships/hyperlink" Target="http://www.google.co.uk/url?sa=i&amp;rct=j&amp;q=cordless+jug+kettle&amp;source=images&amp;cd=&amp;cad=rja&amp;docid=nnkAfufb1JGsTM&amp;tbnid=hwu348BBTW28xM:&amp;ved=&amp;url=http://www.aslotel.co.uk/equipment/products/kettles/18/aslotel-premier-cordless-jug-kettle/E005447&amp;ei=FVWjUaSJKrSZ0AXHs4DgDw&amp;psig=AFQjCNExABYRPwWjkfvCUFs77yVAl5syGA&amp;ust=1369745046080244" TargetMode="External"/><Relationship Id="rId1" Type="http://schemas.openxmlformats.org/officeDocument/2006/relationships/slideLayout" Target="../slideLayouts/slideLayout6.xml"/><Relationship Id="rId6" Type="http://schemas.openxmlformats.org/officeDocument/2006/relationships/hyperlink" Target="http://www.google.co.uk/url?sa=i&amp;rct=j&amp;q=games+console+hand+controller&amp;source=images&amp;cd=&amp;cad=rja&amp;docid=orQpgMuUBCZFhM&amp;tbnid=6v7Fx4IASHrkQM:&amp;ved=0CAUQjRw&amp;url=http://www.webdesignstuff.co.uk/dj107/2011/10/10/3-examples-of-good-design/&amp;ei=V1ajUfjaPIzs0gXDqYHgBg&amp;psig=AFQjCNGS4rYTv7l5e0MkW_kZclQzRftgNA&amp;ust=1369745334732090" TargetMode="External"/><Relationship Id="rId5" Type="http://schemas.openxmlformats.org/officeDocument/2006/relationships/image" Target="../media/image6.jpeg"/><Relationship Id="rId4" Type="http://schemas.openxmlformats.org/officeDocument/2006/relationships/hyperlink" Target="http://www.google.co.uk/url?sa=i&amp;rct=j&amp;q=mobile+phone&amp;source=images&amp;cd=&amp;cad=rja&amp;docid=-IXDBk-X6qefsM&amp;tbnid=SQkUrJzt2f4ZtM:&amp;ved=0CAUQjRw&amp;url=http://www.mobileshop.com/blog/tag/mobile-phones/&amp;ei=yFWjUcbuAauo0AX8uoDoBQ&amp;psig=AFQjCNFdKg1WKaz2NNV80Z9KDYOEN2qL1g&amp;ust=136974522067055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uk/url?sa=i&amp;rct=j&amp;q=ikea+reading+lamp&amp;source=images&amp;cd=&amp;cad=rja&amp;docid=fUNfnC2CnxWRSM&amp;tbnid=u72pFOiKWpGhsM:&amp;ved=0CAUQjRw&amp;url=http://kk.org/cooltools/archives/5309&amp;ei=NmujUb_bKZOk0AXDx4HgDQ&amp;psig=AFQjCNGq9pPBzSOM9-G5i0SLTG5gvJiUOA&amp;ust=1369750699358868"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uk/url?sa=i&amp;rct=j&amp;q=sketches+of+cabinet&amp;source=images&amp;cd=&amp;docid=rplSOMj7Qq939M&amp;tbnid=3qp3roIpitSg-M:&amp;ved=0CAUQjRw&amp;url=http://www.sketchmyworld.com/small-key-cabinet-sketch/&amp;ei=83-jUY3SH-Sp0AW5o4GYAg&amp;psig=AFQjCNES-RcHODigeNTutQaB-wK--VbRdA&amp;ust=1369755980015179"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www.google.co.uk/url?sa=i&amp;rct=j&amp;q=materials&amp;source=images&amp;cd=&amp;cad=rja&amp;docid=h5Klmf2E63018M&amp;tbnid=a3JrYRsmkm2IWM:&amp;ved=0CAUQjRw&amp;url=http://www.teachingideas.co.uk/science/contents_materials.htm&amp;ei=FlSjUdKHMomd0AWPvoHoBg&amp;psig=AFQjCNHqbRUgijuVHHa8JsiKx6zZ_R_30Q&amp;ust=1369744743938328" TargetMode="External"/><Relationship Id="rId3" Type="http://schemas.openxmlformats.org/officeDocument/2006/relationships/image" Target="../media/image10.jpeg"/><Relationship Id="rId7" Type="http://schemas.openxmlformats.org/officeDocument/2006/relationships/image" Target="../media/image12.jpeg"/><Relationship Id="rId2" Type="http://schemas.openxmlformats.org/officeDocument/2006/relationships/hyperlink" Target="http://www.google.co.uk/url?sa=i&amp;rct=j&amp;q=bevelled+edge+chisel&amp;source=images&amp;cd=&amp;cad=rja&amp;docid=4-qrE7ZVPnjB1M&amp;tbnid=Oj0kW3GZ1QW7-M:&amp;ved=0CAUQjRw&amp;url=http://www.tool-net.co.uk/p-321752/marples-m373-split-proof-1-8-bevel-edge-chisel.html&amp;ei=PVqjUbuYFYa_0QXF5oDwDQ&amp;psig=AFQjCNFWvwQ23ObuzWhRAasMyEkArNVErQ&amp;ust=1369746362369162" TargetMode="External"/><Relationship Id="rId1" Type="http://schemas.openxmlformats.org/officeDocument/2006/relationships/slideLayout" Target="../slideLayouts/slideLayout6.xml"/><Relationship Id="rId6" Type="http://schemas.openxmlformats.org/officeDocument/2006/relationships/hyperlink" Target="http://www.signworkshopltd.co.uk/gainsborough/signs-services/safety-signs.html" TargetMode="External"/><Relationship Id="rId11" Type="http://schemas.openxmlformats.org/officeDocument/2006/relationships/image" Target="../media/image14.jpeg"/><Relationship Id="rId5" Type="http://schemas.openxmlformats.org/officeDocument/2006/relationships/image" Target="../media/image11.gif"/><Relationship Id="rId10" Type="http://schemas.openxmlformats.org/officeDocument/2006/relationships/hyperlink" Target="http://www.google.co.uk/url?sa=i&amp;rct=j&amp;q=injection+moulding&amp;source=images&amp;cd=&amp;cad=rja&amp;docid=SI4i3Sz45UOi6M&amp;tbnid=MVAhNTDoNXgU9M:&amp;ved=0CAUQjRw&amp;url=http://www.design-technology.org/injectionmoulding2.htm&amp;ei=xlSjUcLUEYiO0AWelIDICg&amp;psig=AFQjCNEIt2Gaq1sAPb13aMsjZ_jJtSekMw&amp;ust=1369744960131122" TargetMode="External"/><Relationship Id="rId4" Type="http://schemas.openxmlformats.org/officeDocument/2006/relationships/hyperlink" Target="http://www.google.co.uk/url?sa=i&amp;rct=j&amp;q=pillar+drill&amp;source=images&amp;cd=&amp;cad=rja&amp;docid=6er5S9ixdZ-8jM&amp;tbnid=2pnNdKAvk-klKM:&amp;ved=0CAUQjRw&amp;url=http://www.technologystudent.com/equip1/macdrl1.htm&amp;ei=AjqjUc6RFrD60gWuo4DwDQ&amp;bvm=bv.47008514,d.d2k&amp;psig=AFQjCNG6rHIWdtDOP1vojFiMoCVijcnsQA&amp;ust=1369738097440555" TargetMode="External"/><Relationship Id="rId9" Type="http://schemas.openxmlformats.org/officeDocument/2006/relationships/image" Target="../media/image1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6.jpeg"/><Relationship Id="rId2" Type="http://schemas.openxmlformats.org/officeDocument/2006/relationships/hyperlink" Target="http://www.google.co.uk/url?sa=i&amp;rct=j&amp;q=sketches+of+cabinet&amp;source=images&amp;cd=&amp;docid=rplSOMj7Qq939M&amp;tbnid=3qp3roIpitSg-M:&amp;ved=0CAUQjRw&amp;url=http://www.sketchmyworld.com/small-key-cabinet-sketch/&amp;ei=83-jUY3SH-Sp0AW5o4GYAg&amp;psig=AFQjCNES-RcHODigeNTutQaB-wK--VbRdA&amp;ust=1369755980015179" TargetMode="External"/><Relationship Id="rId1" Type="http://schemas.openxmlformats.org/officeDocument/2006/relationships/slideLayout" Target="../slideLayouts/slideLayout6.xml"/><Relationship Id="rId6" Type="http://schemas.openxmlformats.org/officeDocument/2006/relationships/hyperlink" Target="http://www.google.co.uk/url?sa=i&amp;rct=j&amp;q=HB+pencils&amp;source=images&amp;cd=&amp;cad=rja&amp;docid=BsELPyL0ayZFLM&amp;tbnid=MrJaPhiycJwBoM:&amp;ved=0CAUQjRw&amp;url=https://commons.wikimedia.org/wiki/File:Pencils_hb.jpg&amp;ei=0z-jUfyHM4mc0AXnxYCoAw&amp;bvm=bv.47008514,d.d2k&amp;psig=AFQjCNEcUoSbz8kwJ0QTl3pvVq3GsZ-7zQ&amp;ust=1369739572673096" TargetMode="External"/><Relationship Id="rId5" Type="http://schemas.openxmlformats.org/officeDocument/2006/relationships/image" Target="../media/image15.jpeg"/><Relationship Id="rId4" Type="http://schemas.openxmlformats.org/officeDocument/2006/relationships/hyperlink" Target="http://www.google.co.uk/url?sa=i&amp;rct=j&amp;q=coloured+pencils&amp;source=images&amp;cd=&amp;cad=rja&amp;docid=zyv-d6RcD8ybzM&amp;tbnid=rbhkBcdVtRm68M:&amp;ved=0CAUQjRw&amp;url=http://www.jarrold.co.uk/departments/stationery-$4-computing/printers/accessories/ergo-soft-coloured-pencils-12&amp;ei=jz-jUajzEcjX0QWW24GoBA&amp;bvm=bv.47008514,d.d2k&amp;psig=AFQjCNEMjW9IXQQoSp0pr_sehzyrMZXL-Q&amp;ust=136973952208065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20917123">
            <a:off x="2340149" y="3253183"/>
            <a:ext cx="6511925" cy="328613"/>
          </a:xfrm>
        </p:spPr>
        <p:txBody>
          <a:bodyPr rtlCol="0">
            <a:normAutofit fontScale="92500" lnSpcReduction="20000"/>
          </a:bodyPr>
          <a:lstStyle/>
          <a:p>
            <a:pPr eaLnBrk="1" fontAlgn="auto" hangingPunct="1">
              <a:spcAft>
                <a:spcPts val="0"/>
              </a:spcAft>
              <a:buFont typeface="Arial" pitchFamily="34" charset="0"/>
              <a:buNone/>
              <a:defRPr/>
            </a:pPr>
            <a:r>
              <a:rPr lang="en-GB" b="1" dirty="0">
                <a:solidFill>
                  <a:srgbClr val="FFFF00"/>
                </a:solidFill>
              </a:rPr>
              <a:t>Course aims, content and expectations</a:t>
            </a:r>
          </a:p>
        </p:txBody>
      </p:sp>
      <p:sp>
        <p:nvSpPr>
          <p:cNvPr id="2" name="Title 1"/>
          <p:cNvSpPr>
            <a:spLocks noGrp="1"/>
          </p:cNvSpPr>
          <p:nvPr>
            <p:ph type="title"/>
          </p:nvPr>
        </p:nvSpPr>
        <p:spPr>
          <a:xfrm>
            <a:off x="863600" y="1679575"/>
            <a:ext cx="6748463" cy="1203325"/>
          </a:xfrm>
        </p:spPr>
        <p:txBody>
          <a:bodyPr/>
          <a:lstStyle/>
          <a:p>
            <a:pPr eaLnBrk="1" fontAlgn="auto" hangingPunct="1">
              <a:spcAft>
                <a:spcPts val="0"/>
              </a:spcAft>
              <a:defRPr/>
            </a:pPr>
            <a:r>
              <a:rPr lang="en-GB" sz="3600" dirty="0" smtClean="0">
                <a:solidFill>
                  <a:srgbClr val="FFFF00"/>
                </a:solidFill>
              </a:rPr>
              <a:t>N4/5 Design &amp; manufacture</a:t>
            </a:r>
            <a:endParaRPr lang="en-GB" sz="36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818045">
            <a:off x="3853086" y="4587615"/>
            <a:ext cx="6778760" cy="411890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88232" y="4756290"/>
            <a:ext cx="1403648" cy="208876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12" y="4756290"/>
            <a:ext cx="1442502" cy="2101710"/>
          </a:xfrm>
          <a:prstGeom prst="rect">
            <a:avLst/>
          </a:prstGeom>
        </p:spPr>
      </p:pic>
      <p:sp>
        <p:nvSpPr>
          <p:cNvPr id="7" name="Rectangle 6"/>
          <p:cNvSpPr/>
          <p:nvPr/>
        </p:nvSpPr>
        <p:spPr>
          <a:xfrm>
            <a:off x="1405990" y="4756290"/>
            <a:ext cx="682242" cy="210171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9952"/>
            <a:ext cx="7680960" cy="1066800"/>
          </a:xfrm>
        </p:spPr>
        <p:txBody>
          <a:bodyPr>
            <a:normAutofit/>
          </a:bodyPr>
          <a:lstStyle/>
          <a:p>
            <a:pPr eaLnBrk="1" fontAlgn="auto" hangingPunct="1">
              <a:spcAft>
                <a:spcPts val="0"/>
              </a:spcAft>
              <a:defRPr/>
            </a:pPr>
            <a:r>
              <a:rPr lang="en-GB" dirty="0" smtClean="0">
                <a:solidFill>
                  <a:srgbClr val="FFFF00"/>
                </a:solidFill>
              </a:rPr>
              <a:t>National 4/5 Design &amp; manufacture</a:t>
            </a:r>
            <a:endParaRPr lang="en-GB" dirty="0">
              <a:solidFill>
                <a:srgbClr val="FFFF00"/>
              </a:solidFill>
            </a:endParaRPr>
          </a:p>
        </p:txBody>
      </p:sp>
      <p:sp>
        <p:nvSpPr>
          <p:cNvPr id="3" name="TextBox 2"/>
          <p:cNvSpPr txBox="1">
            <a:spLocks noChangeArrowheads="1"/>
          </p:cNvSpPr>
          <p:nvPr/>
        </p:nvSpPr>
        <p:spPr bwMode="auto">
          <a:xfrm>
            <a:off x="900113" y="1258862"/>
            <a:ext cx="7423150" cy="3970338"/>
          </a:xfrm>
          <a:prstGeom prst="rect">
            <a:avLst/>
          </a:prstGeom>
          <a:noFill/>
          <a:ln w="9525">
            <a:noFill/>
            <a:miter lim="800000"/>
            <a:headEnd/>
            <a:tailEnd/>
          </a:ln>
        </p:spPr>
        <p:txBody>
          <a:bodyPr>
            <a:spAutoFit/>
          </a:bodyPr>
          <a:lstStyle/>
          <a:p>
            <a:r>
              <a:rPr lang="en-GB" dirty="0">
                <a:latin typeface="Franklin Gothic Book" pitchFamily="34" charset="0"/>
              </a:rPr>
              <a:t>This course is made up of </a:t>
            </a:r>
            <a:r>
              <a:rPr lang="en-GB" b="1" dirty="0">
                <a:latin typeface="Franklin Gothic Book" pitchFamily="34" charset="0"/>
              </a:rPr>
              <a:t>Two Units </a:t>
            </a:r>
            <a:r>
              <a:rPr lang="en-GB" dirty="0">
                <a:latin typeface="Franklin Gothic Book" pitchFamily="34" charset="0"/>
              </a:rPr>
              <a:t>that split into specific </a:t>
            </a:r>
          </a:p>
          <a:p>
            <a:r>
              <a:rPr lang="en-GB" i="1" u="sng" dirty="0">
                <a:latin typeface="Franklin Gothic Book" pitchFamily="34" charset="0"/>
              </a:rPr>
              <a:t>Learning Outcomes</a:t>
            </a:r>
            <a:r>
              <a:rPr lang="en-GB" dirty="0">
                <a:latin typeface="Franklin Gothic Book" pitchFamily="34" charset="0"/>
              </a:rPr>
              <a:t>:</a:t>
            </a:r>
          </a:p>
          <a:p>
            <a:endParaRPr lang="en-GB" dirty="0">
              <a:latin typeface="Franklin Gothic Book" pitchFamily="34" charset="0"/>
            </a:endParaRPr>
          </a:p>
          <a:p>
            <a:r>
              <a:rPr lang="en-GB" b="1" dirty="0">
                <a:latin typeface="Franklin Gothic Book" pitchFamily="34" charset="0"/>
              </a:rPr>
              <a:t>Unit  A	-	Design and Manufacture: Design </a:t>
            </a:r>
          </a:p>
          <a:p>
            <a:r>
              <a:rPr lang="en-GB" i="1" u="sng" dirty="0">
                <a:latin typeface="Franklin Gothic Book" pitchFamily="34" charset="0"/>
              </a:rPr>
              <a:t>Outcome 1</a:t>
            </a:r>
            <a:r>
              <a:rPr lang="en-GB" i="1" dirty="0">
                <a:latin typeface="Franklin Gothic Book" pitchFamily="34" charset="0"/>
              </a:rPr>
              <a:t>:	Identify factors that influence design </a:t>
            </a:r>
          </a:p>
          <a:p>
            <a:r>
              <a:rPr lang="en-GB" i="1" u="sng" dirty="0">
                <a:latin typeface="Franklin Gothic Book" pitchFamily="34" charset="0"/>
              </a:rPr>
              <a:t>Outcome 2</a:t>
            </a:r>
            <a:r>
              <a:rPr lang="en-GB" i="1" dirty="0">
                <a:latin typeface="Franklin Gothic Book" pitchFamily="34" charset="0"/>
              </a:rPr>
              <a:t>:	Develop and communicate design concepts </a:t>
            </a:r>
          </a:p>
          <a:p>
            <a:r>
              <a:rPr lang="en-GB" i="1" u="sng" dirty="0">
                <a:latin typeface="Franklin Gothic Book" pitchFamily="34" charset="0"/>
              </a:rPr>
              <a:t>Outcome 3</a:t>
            </a:r>
            <a:r>
              <a:rPr lang="en-GB" i="1" dirty="0">
                <a:latin typeface="Franklin Gothic Book" pitchFamily="34" charset="0"/>
              </a:rPr>
              <a:t>:	Evaluate an existing product </a:t>
            </a:r>
          </a:p>
          <a:p>
            <a:r>
              <a:rPr lang="en-GB" b="1" dirty="0">
                <a:latin typeface="Franklin Gothic Book" pitchFamily="34" charset="0"/>
              </a:rPr>
              <a:t>Unit  B	-	Design and Manufacture: Materials and Manufacturing</a:t>
            </a:r>
          </a:p>
          <a:p>
            <a:r>
              <a:rPr lang="en-GB" i="1" u="sng" dirty="0">
                <a:latin typeface="Franklin Gothic Book" pitchFamily="34" charset="0"/>
              </a:rPr>
              <a:t>Outcome 1</a:t>
            </a:r>
            <a:r>
              <a:rPr lang="en-GB" i="1" dirty="0">
                <a:latin typeface="Franklin Gothic Book" pitchFamily="34" charset="0"/>
              </a:rPr>
              <a:t>:	Investigate materials for manufacturing </a:t>
            </a:r>
          </a:p>
          <a:p>
            <a:r>
              <a:rPr lang="en-GB" i="1" u="sng" dirty="0">
                <a:latin typeface="Franklin Gothic Book" pitchFamily="34" charset="0"/>
              </a:rPr>
              <a:t>Outcome 2</a:t>
            </a:r>
            <a:r>
              <a:rPr lang="en-GB" i="1" dirty="0">
                <a:latin typeface="Franklin Gothic Book" pitchFamily="34" charset="0"/>
              </a:rPr>
              <a:t>:	Prepare for manufacturing </a:t>
            </a:r>
          </a:p>
          <a:p>
            <a:r>
              <a:rPr lang="en-GB" i="1" u="sng" dirty="0">
                <a:latin typeface="Franklin Gothic Book" pitchFamily="34" charset="0"/>
              </a:rPr>
              <a:t>Outcome 3</a:t>
            </a:r>
            <a:r>
              <a:rPr lang="en-GB" i="1" dirty="0">
                <a:latin typeface="Franklin Gothic Book" pitchFamily="34" charset="0"/>
              </a:rPr>
              <a:t>:	Plan and implement a manufacturing sequence for a 		prototype </a:t>
            </a:r>
          </a:p>
          <a:p>
            <a:r>
              <a:rPr lang="en-GB" i="1" u="sng" dirty="0">
                <a:latin typeface="Franklin Gothic Book" pitchFamily="34" charset="0"/>
              </a:rPr>
              <a:t>Outcome 4</a:t>
            </a:r>
            <a:r>
              <a:rPr lang="en-GB" i="1" dirty="0">
                <a:latin typeface="Franklin Gothic Book" pitchFamily="34" charset="0"/>
              </a:rPr>
              <a:t>:	Review the manufacturing processes and finished 		prototype </a:t>
            </a:r>
          </a:p>
        </p:txBody>
      </p:sp>
      <p:sp>
        <p:nvSpPr>
          <p:cNvPr id="5" name="TextBox 4"/>
          <p:cNvSpPr txBox="1">
            <a:spLocks noChangeArrowheads="1"/>
          </p:cNvSpPr>
          <p:nvPr/>
        </p:nvSpPr>
        <p:spPr bwMode="auto">
          <a:xfrm>
            <a:off x="1873126" y="5345921"/>
            <a:ext cx="7091362" cy="1323439"/>
          </a:xfrm>
          <a:prstGeom prst="rect">
            <a:avLst/>
          </a:prstGeom>
          <a:noFill/>
          <a:ln w="9525">
            <a:noFill/>
            <a:miter lim="800000"/>
            <a:headEnd/>
            <a:tailEnd/>
          </a:ln>
        </p:spPr>
        <p:txBody>
          <a:bodyPr>
            <a:spAutoFit/>
          </a:bodyPr>
          <a:lstStyle/>
          <a:p>
            <a:r>
              <a:rPr lang="en-GB" sz="1600" b="1" dirty="0">
                <a:solidFill>
                  <a:srgbClr val="FFFF00"/>
                </a:solidFill>
                <a:latin typeface="Franklin Gothic Book" pitchFamily="34" charset="0"/>
              </a:rPr>
              <a:t>All students will satisfy the Learning Outcomes by completing a number of Design Task. These tasks will involve research, design, planning and manufacture of models and prototypes. Students working at National 4 level will also have an Added Value Unit to complete. Students working at National 5 level will have a Design Assignment (90 marks) and an external exam (60marks) </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500"/>
                                        <p:tgtEl>
                                          <p:spTgt spid="3">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fade">
                                      <p:cBhvr>
                                        <p:cTn id="46" dur="500"/>
                                        <p:tgtEl>
                                          <p:spTgt spid="3">
                                            <p:txEl>
                                              <p:pRg st="10" end="1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fade">
                                      <p:cBhvr>
                                        <p:cTn id="51" dur="500"/>
                                        <p:tgtEl>
                                          <p:spTgt spid="3">
                                            <p:txEl>
                                              <p:pRg st="11" end="1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fade">
                                      <p:cBhvr>
                                        <p:cTn id="56" dur="1000"/>
                                        <p:tgtEl>
                                          <p:spTgt spid="5"/>
                                        </p:tgtEl>
                                      </p:cBhvr>
                                    </p:animEffect>
                                    <p:anim calcmode="lin" valueType="num">
                                      <p:cBhvr>
                                        <p:cTn id="57" dur="1000" fill="hold"/>
                                        <p:tgtEl>
                                          <p:spTgt spid="5"/>
                                        </p:tgtEl>
                                        <p:attrNameLst>
                                          <p:attrName>ppt_x</p:attrName>
                                        </p:attrNameLst>
                                      </p:cBhvr>
                                      <p:tavLst>
                                        <p:tav tm="0">
                                          <p:val>
                                            <p:strVal val="#ppt_x"/>
                                          </p:val>
                                        </p:tav>
                                        <p:tav tm="100000">
                                          <p:val>
                                            <p:strVal val="#ppt_x"/>
                                          </p:val>
                                        </p:tav>
                                      </p:tavLst>
                                    </p:anim>
                                    <p:anim calcmode="lin" valueType="num">
                                      <p:cBhvr>
                                        <p:cTn id="5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00" y="168275"/>
            <a:ext cx="7158038" cy="739775"/>
          </a:xfrm>
        </p:spPr>
        <p:txBody>
          <a:bodyPr>
            <a:normAutofit/>
          </a:bodyPr>
          <a:lstStyle/>
          <a:p>
            <a:pPr eaLnBrk="1" fontAlgn="auto" hangingPunct="1">
              <a:spcAft>
                <a:spcPts val="0"/>
              </a:spcAft>
              <a:defRPr/>
            </a:pPr>
            <a:r>
              <a:rPr lang="en-GB" u="sng" dirty="0" smtClean="0">
                <a:solidFill>
                  <a:srgbClr val="FFFF00"/>
                </a:solidFill>
              </a:rPr>
              <a:t>Task 1</a:t>
            </a:r>
            <a:r>
              <a:rPr lang="en-GB" dirty="0" smtClean="0">
                <a:solidFill>
                  <a:srgbClr val="FFFF00"/>
                </a:solidFill>
              </a:rPr>
              <a:t>: Product Evaluation</a:t>
            </a:r>
            <a:endParaRPr lang="en-GB" dirty="0">
              <a:solidFill>
                <a:srgbClr val="FFFF00"/>
              </a:solidFill>
            </a:endParaRPr>
          </a:p>
        </p:txBody>
      </p:sp>
      <p:sp>
        <p:nvSpPr>
          <p:cNvPr id="15362" name="AutoShape 2" descr="data:image/jpeg;base64,/9j/4AAQSkZJRgABAQAAAQABAAD/2wCEAAkGBhAQERQQEBQVFRUSFRYVFBQUEBQUFRAQExUVFRQQFBUXHCYeFxkkGRIUHy8gIycpLCwsFx4xNTAtNSYrLCkBCQoKDQwOFA8PFCwcFxwpKSkpKSkpLCopKSwpLjEpKSk1LSkpKSwpKSwpKSkpKSktKSwuLCkpKSk1KSk1KSkpLP/AABEIALwBDAMBIgACEQEDEQH/xAAcAAEAAgMBAQEAAAAAAAAAAAAABwgEBQYDAgH/xABKEAABAwICBQgFCAgEBgMAAAABAAIDBBEFEgYHITFBEyJRYXGBkaEUcpKiwTJCUmKCsbLwFSMkY3ODwtEIU7PSM4SUo+HxNURU/8QAFwEBAQEBAAAAAAAAAAAAAAAAAAECA//EABwRAQEAAwEAAwAAAAAAAAAAAAABAhFBMQMScf/aAAwDAQACEQMRAD8AnFERAREQEREBERAREQEREBEXHad6yafDG5dkk5GyMHY2+5zzw7N/Yg62oqWRtL5HNY0b3OcGgdpOxc1VazsKjOU1LSR9Br3jxa23mq56U6eVde8umkJHzWg2a0dDW7gucdMTxVFt8P1gYZOcsdTHc8HExk9XPAuugBvtCpSyocNxK7jQvWtWYe4NLjJDfbE8kgD6p+aexBZ9FzOE6xcPnpHVnLNjZGAZQ82dETuBA2m52C2/t2LkanX5TZ7Q0sz2fTc5kWYdLWG5t22UEqItDoppnS4lGXwEhzLZ4ngCSO+4kAkEG2wgkd+xb5AREQEREBERAREQEREBERAREQEREBERAREQERfL2Agg7iLHsO9BzNbrLwyOVsAnbLK82ayAGXnEkWLm81puOJC11PrmwlwBMkjA4ZgXQP8Ak3tfm34qMdFNCqeaPMS6Kopp3sL2G7S6GQizoybbQBuI/vq8e0OdSQNjmLS+PlTHJG67XxjI6zmmzmnaeHDeVi5aWRLGmGt6jgo+VopWzSSEsjsDzCALvc1wBFrjYeJ7VXTEcSkqJHSyuLnOJJJNySeKVU5eQB8los0dXE9pJJ718tp10RjEL5KyJI14OCD5XpDMWm4XyAujwyjpp4xfmvAs7rI+d3oMJldNUFjJCTGCTbgXMbfb02uPFbFzdizf0eyKENab5JRJfiI5W8jJ4ExuXOyCSRmYuG6+QEjdv2ce8ojptGtK/wBH1MVS03DXZXhpBzxEjlGO27NhuL8QDwVgMJ1gYdVFwgnzZRcuMUrGH1XvYGu7AVVvD8MdKA8uaGjgQTa3Cwt96382MSZQx1Q/K0WDWOEbbDhzNp7yirA4trDoaYc+QX4C4bfsDtp7guLxHXU+U8nQQ5nHYCQ42txs7L9yiKPEIs2WNozO3nj3k3JWPBUuil37+64KzZb46fHlhLvKbS9oprLrvT4oK17HRzHkzla0cnI7/hkuHEus0jdzt2xTCqwVcJcwOabEWII+ad4IViNE8a9No4KnjIwZx0St5sg7ntckmkzz+13rX426IirAiIgIiICIiAiIgIiICIiAiIgIiIIew+AwYjiUXAVRlHUJ2Ml/qKj/AE60pc6rc5tnMAfBYi+aPKWzWPzSXPIuPoNPBSPpq40+J1TmC7qikgewfSma+SBre8iMd4UFYtO10pDDmazmNd9MNJvJ9txc/wC0pB9UxYdu4dJ3ePStq2naRsU76rdEI4KFjJY2uLhd4c0OBc7a64O/abdwW0xLVXhM9yadsbj86Fzoj4NOXyVlFZ6mCy18jVOOkuo2GNjpIKmUZQTlkDX92awUI4lGYpXx3vkcW3sNpGw+abHyxiyqOUxPDuB2H+62Ghejwr5jEZCzKAbhoNwTbipgptQVG6LnVE+c7nDkwB9nLt8U2IyhnBHOF2lrmuFwLtc0g7T3HuWhZe2UkE5s2VvOOYgX2jZtN/FbbFMPbHNPT2eORkdFaR2Z2wkB1+G1jh4LS0ryw9bT5JB0+rvQT9JzyQPqDBkbymUR53SNzBrrXcA2129PylMeEakMJgsZGSVDumaU2v6jMrSO0FRFonjHoWI01VezC8Mk6OSl5jyezMHfZVnEHO43oTSTUclJHDFEHNPJ5ImNEcwHMkGUbCHW7RfpVY8Wgc3aRZzSWuHFrgbFp7CCO5W+VddbGCcjiFQ0CzZwJ2fzL5/+4yQ96DVYJNykNuIUo6lcU5lRRuP/AA3CZg+pJzXgdQcwH7ahzRKos4sPFd5oHXej4rAb2bOHwu+2Ls99jPFUTqiIoCIiAiIgIiICIiAiIgIiICIiAiIgifXsGwMirA60nJTUzG8XPmMZD+xjGzG/BxYoW0Hwf0quhjtcB2d3qssbd5yjvXX6/NJPSMQFM08ykbl6uWfZzz3DIO4rY6hsBzPfUkbyGN7G7XeJI9lSrE7YbTiONregBZSAIqjTaUvtTv6xbxVRcXkzVEzumWQ+LyrZ6YyWhPaFUSd13E9JJ8TdZnquy1SzZa4jpjPk5v8AdWfw512DsVU9W0uWvj62uHkD8FaXBX3jHYr1EGa4cK9HxQvAs2qY09Wc83/UiBPrKPaoWeHcHDb2qdNfuDcpSRVA3xPLCehsguD7UYH2lBtSc7c3SA/vPyh7QcqMtjg+ItO8Ky+rzHfTcOp5ibvDOTk27eVi5jie3Lm+0qw4bLzh1qX9ROM5JKmhcd9p4x1i0cvlyR7iqJiUTa9sP2UtSBxkicem4EjB7knipZXDa5KTPhjnf5UsL/F/JHylKgrzhj+TqO9dbV1RifFO3fFIyQfy3B3wXGPOWYHsXVVZzw9rfgqLNNdcXHHd2L9Wt0bquVo6aT6cETvajafitkoCIiAiIgIiICIiAiIgIiICIiAsTF8SZTQS1D/kwxukd2MaTbyWWo01+Y7yGGcg02dVSNZ/LZz3/haPtIK6YjXPqJpJpNr5Xue71nkuP3qzeqnAvRqONpG0NF/WO13mSq56IYb6RWwx2uM4c71Wc4/cB3q2+CU3JxNHUp1WeiIqjlNPpbQO6g4+AJVTFabWZLlppT0RSnwjcqslZntVvdBpMtdAetw8WOVqNHZLxhVO0Wky1kB/eNHjs+KtTow/mDsVvqPTTjCvScPqYQLkxlzR0vj/AFjR3lgHeqsxC2Zn0XbPUf8A+QPaVw1VTS/CPRMRmp9wzvjb6rjmiPg6PwQaCF2U+qfJdPgGOmirKetHyWPHKW4xO5sg9hx7wFzEnyr/AEh5rNhdniI6FoW9Y4EAg3B2gjiOlcxrOjzYVV9UWbvY5rh+FY+qbHPS8LgJN3wgwP7Yea0nrMfJnvWXrJdbCq3+A8eOxQVertjx2n7yulgkvCOxcziXyu8reUL/ANT3KwWH1cS5sLoz0Qtb7JLfgukXK6rv/iqX1Hf6j11SgIiICIiAiIgIiICIiAiIgIiICrp/iFxrlcQjpgdlNEL/AMSU5j7oYrFEqnemmL+l19VUXuJJn5fUacrPdaEHXak8J5SqfKR8kNYO1xzO8mt8VZOFtgAod1GYXlpxIRtkc5/dfKPJo8VMoWYtERCtIjzWxJajqP4Mnm0j4qshVkdb8tqKp/hge09g+KrcVnHq1l4O/LUQnolj/GFarRR/MHYqnUzrPaehwPgbq1OiUnNCtR2IUC6/8IyVUdQ0W5WIG/7yE5SfZdH4KeWqPNeGE8rh4mA2wSAk9Eco5N3mWHuQV8rTfnDiQ4dQeA63cSR3L0oJbOLeB+K8bXiHS0uYe452/jd4LwbJYtd3KwTJqAxjLPVUROx7WzsH1mHk5PEOi9ld3rdqcmE1HS8xRjrzzRgjwuoN0Dxj0XFaSa9mukET9uzJOOTJPUC4O+ypT18Yllp6Wm4yzGQ+pCw396VngggjEzzh2n71t6V1olpK113j879q2me0ezoVgsrq6hLMLoweMDHe2M39S6NYWCUfI00EP+VFGz2GNb8FmqAiIgIiICIiAiIgIiICIiAiIg0ummKei4fVT8Y4JC31y0hvmQqdAePxVmNfeJ8lhLo77Z5Y4+0AmR34FXbAKXlamFn0pG37AbnyBQWY1bYbyNNGz6LGt8AAV260ei0OWFvYt4pAX45fq+X7lRFOuWW1FP18mPGaP+yr0VPeumT9il63xD37/wBKgMrGPVoCrP6Fz3jYekD7lWAKyOgUl4Yj9Rn4QrUSXGdi1+kuFCqpJ6f/ADYntHU8g5T7Vis2nOwL1VFOmtIMjTsNg+3Q5jsjh4SO8FgSbj1FdprBwf0XFp4rWa+Qub0ZKlvDsL/JcbJ87rF1YPTlS5gtvG49BG4rs9OtMP0nPHM35MdNCwdHLyND5vB78v8ALXAwy2uOn71toG5Ix7R+4fnqQYkzryd66nRTDfSaylgtcPmZm9QEOf7rXLlKYXddS/qOwXlKuSpI5tPHZp/eS3aPcD/EKickRFAREQEREBERAREQEREBERAREQQF/iIx4SSw0jTshLnOH1i1lvJxXB6uqTlK5n1A539I/Et7rryuxSpy7cpiv9WQwRhzewhrbdbXL41PUuaokd0ZG+JcT+EKXwixuCx2jaOpbFY1A2zR2LJSAviY7CvteNSeaVaIb11v/Y3dc0Y8pD8FBSm3XU79kH8dn4JVCRWcerX61WG1cyXpoT+7Z+EKvTFPWrGS9LB6jR4C3wVqJcpDzQvdYlE7mhZaQQn/AIg8HLX09Y0fKBicfrNOdhPtH2VD1aAJD0Ek9zto8iFZ/WpgfpeGTtAu6Icsztj2u9wvVY62K+TrY33eYfwKjwp6XnDsueob/uWTWzWbbp8hwC/I+N+O09nBv5+KxJpczkGXhsV9qs/qy0d9CoI2uFpJv1snSC8DK09jA0dt1DWqTRL02qaXC8MFny9DrHmR/aI8A5WQQEREBERAREQEREBERAREQEREBEXy9wAJO4bT2BBUzTPES/FKyQbQ6ombYi4cxry0NI4izR4DiFudC6iOOUPp5WwyG2aKovyMttwErReM7TtIPxXG1MpfI553vc5x7XEk/etjQoLK4VpfGGtbVtdTONgHSWMLz+7qWXjd4g9S6VkgcAWkEHcQbgjpBVc8C0gqabZDK5oO9l8zHDoLHXB8F0VDpo1m10AYTvfSSvpST0mNp5Nx7QoJsWNWu5pUb0+sto3VUreqpo45gPt07oz4hes2skuaQJaGT+fUQO9l8Lhf7SbHKa6H/szeudv+nKoXKkzWHjD6yJrMjRlkz5mVMcoNmubbZY/O6FHDqZw3hTFa+GqcdV0n7LF2f1FQnHTuO5SfoTjjqeFjMjTlG91TFGN5N9pJ49CtRPeHu5oWco0ptYoYOdLRR9tVNK72WQgH2l+VGs2L/wDU93VTUIZ79Q948kgkidzQ057ZbHNmta3G91U3S2KKKqligcJGRySNY9u1uRxu0E9Iu4LvtItOjLsjjLhxdVyOqDfpEALYG97Xdi4PSzG6iqDOUeC2L5LGMZGxt9hIYwAXVGhml2WH/tfkVOd/SQBwuTuG1fVJT5jd2wJiTrkBvyWjZ28T+ehUWc1fUlFhlGyn5aMyG7ppDdofNszWLgOa3Y0dnSSuzila4ZmkOB3EEEHvCq5oLWx0wMrHTzzPaW+jwtcGMF98r3c2+zfttfwkbVHV4lU1008vMpWRmMxtN4uWzNLGtO5z2gOuRuBA4oJgREUBERAREQEREBERAREQEREBY2JRF8MjW73RvA9YtIHmslEFMA3aFsqRbvWXgzKbFKmOMZWF4kaOjlWNkdbqzOdbo3LSU4sg3NO5ZPKLAhcvcvRHzPItXVOWbO9ayocisGZYznnpPiV7zLFcg+2yHpPiV7xFYrVkRFUbSlcttTPWjpytpTPQemKudlJbtIG5aGmgY/bLUZN92Nje53YRsHmunYVoZhlrD9ZoPuj/AGoNdU0G39VneOlzAweZK+qXDiDd+XsJv5D+63lQ24X3gGGNqKqCneSGzTxxuI3hr3hpt12ugl7QLVpDLSQT1L5HNlY2QU7AIYg1wuA/Icz9ljvHYpMpKSOJjY4mtYxgs1rWhrWjoAG5fVPA2NjWMAa1jQ1rRua1osAOwBeigIiICIiAiIgIiICIiAiIgIiICIiCJ9d+hL5mtxCBpc6JuWdoG3kgSWyjpy3IPUQdzSoYp5ulW/UY6ZakoKlzpaF4p3uvmYWkxEn5zQNsZ42Fx1Degh+F4O7+x8CvRzl1OtjR1lFVQCGMtjNKxrnBlmOljcWXvbLmLQ0kdd+K4zl0H7M5a+dyyZJVhyv/ADdBiyuWQ7AZ9ps3YHF361hLMmTOHAG4cOVZs37eorGkcF7Oxma1uUdaxb9lwaHcN5DWgnfYWug9P0BMC6+UZQ4nnj5rHyAW3gubG4tuNq+6vBZYATLYEFosDc3dynRusYXDvFrjasR+KSuFjI4jncT84ODr9Ox7ht4OPSvqWvfJ8tznbt5J3ZrHt57tv1j0lVHvC5bCnetZE/qPks6GXq80VtI3r6MfE/kLEZUfkL1p4ZZ3iOJjpHnc1jS5x7htRHlUSgbAu21P6GPqagVkoe2Knc18TwQA+pY75NiDmaGude1tttt1ttEdS0jy2bETkbv5Bjue7qkeNjR1NuesKXqSkjiY2OJoYxgAa1oAa1o3AAKK9kREBERAREQEREBERAREQEREBERAREQEREHxLE14LXAOB2EEAgjoIO9cnjGqnC6m55HknH50DuT9zaz3V16IIdxTUAdppqrsbNF972H+lcniOpDF2HmMilH7udo8pQxWORBU+s1aYxGedRTn1GiT8BK1smhWJt30VWP+Um/2q4SIKeM0MxI7qKr/AOkm/wBqzafV7izt1DU98D2/iAVtksgrHRaocZf/APWLR0vmhb5ZyfJdNhuoaudblpoIxxy55XDus0eanZEEc4RqQoYrGd8s5G8X5Jh7mc73l3OF4LT0rclPEyJvEMYBfrcd7j1lZqICIiAiIgIiICIiAiIgIiIP/9k="/>
          <p:cNvSpPr>
            <a:spLocks noChangeAspect="1" noChangeArrowheads="1"/>
          </p:cNvSpPr>
          <p:nvPr/>
        </p:nvSpPr>
        <p:spPr bwMode="auto">
          <a:xfrm>
            <a:off x="63500" y="-144463"/>
            <a:ext cx="304800" cy="304801"/>
          </a:xfrm>
          <a:prstGeom prst="rect">
            <a:avLst/>
          </a:prstGeom>
          <a:noFill/>
          <a:ln w="9525">
            <a:noFill/>
            <a:miter lim="800000"/>
            <a:headEnd/>
            <a:tailEnd/>
          </a:ln>
        </p:spPr>
        <p:txBody>
          <a:bodyPr/>
          <a:lstStyle/>
          <a:p>
            <a:endParaRPr lang="en-GB">
              <a:latin typeface="Franklin Gothic Book" pitchFamily="34" charset="0"/>
            </a:endParaRPr>
          </a:p>
        </p:txBody>
      </p:sp>
      <p:sp>
        <p:nvSpPr>
          <p:cNvPr id="15363" name="AutoShape 4" descr="data:image/jpeg;base64,/9j/4AAQSkZJRgABAQAAAQABAAD/2wCEAAkGBhAQERQQEBQVFRUSFRYVFBQUEBQUFRAQExUVFRQQFBUXHCYeFxkkGRIUHy8gIycpLCwsFx4xNTAtNSYrLCkBCQoKDQwOFA8PFCwcFxwpKSkpKSkpLCopKSwpLjEpKSk1LSkpKSwpKSwpKSkpKSktKSwuLCkpKSk1KSk1KSkpLP/AABEIALwBDAMBIgACEQEDEQH/xAAcAAEAAgMBAQEAAAAAAAAAAAAABwgEBQYDAgH/xABKEAABAwICBQgFCAgEBgMAAAABAAIDBBEFEgYHITFBEyJRYXGBkaEUcpKiwTJCUmKCsbLwFSMkY3ODwtEIU7PSM4SUo+HxNURU/8QAFwEBAQEBAAAAAAAAAAAAAAAAAAECA//EABwRAQEAAwEAAwAAAAAAAAAAAAABAhFBMQMScf/aAAwDAQACEQMRAD8AnFERAREQEREBERAREQEREBEXHad6yafDG5dkk5GyMHY2+5zzw7N/Yg62oqWRtL5HNY0b3OcGgdpOxc1VazsKjOU1LSR9Br3jxa23mq56U6eVde8umkJHzWg2a0dDW7gucdMTxVFt8P1gYZOcsdTHc8HExk9XPAuugBvtCpSyocNxK7jQvWtWYe4NLjJDfbE8kgD6p+aexBZ9FzOE6xcPnpHVnLNjZGAZQ82dETuBA2m52C2/t2LkanX5TZ7Q0sz2fTc5kWYdLWG5t22UEqItDoppnS4lGXwEhzLZ4ngCSO+4kAkEG2wgkd+xb5AREQEREBERAREQEREBERAREQEREBERAREQERfL2Agg7iLHsO9BzNbrLwyOVsAnbLK82ayAGXnEkWLm81puOJC11PrmwlwBMkjA4ZgXQP8Ak3tfm34qMdFNCqeaPMS6Kopp3sL2G7S6GQizoybbQBuI/vq8e0OdSQNjmLS+PlTHJG67XxjI6zmmzmnaeHDeVi5aWRLGmGt6jgo+VopWzSSEsjsDzCALvc1wBFrjYeJ7VXTEcSkqJHSyuLnOJJJNySeKVU5eQB8los0dXE9pJJ718tp10RjEL5KyJI14OCD5XpDMWm4XyAujwyjpp4xfmvAs7rI+d3oMJldNUFjJCTGCTbgXMbfb02uPFbFzdizf0eyKENab5JRJfiI5W8jJ4ExuXOyCSRmYuG6+QEjdv2ce8ojptGtK/wBH1MVS03DXZXhpBzxEjlGO27NhuL8QDwVgMJ1gYdVFwgnzZRcuMUrGH1XvYGu7AVVvD8MdKA8uaGjgQTa3Cwt96382MSZQx1Q/K0WDWOEbbDhzNp7yirA4trDoaYc+QX4C4bfsDtp7guLxHXU+U8nQQ5nHYCQ42txs7L9yiKPEIs2WNozO3nj3k3JWPBUuil37+64KzZb46fHlhLvKbS9oprLrvT4oK17HRzHkzla0cnI7/hkuHEus0jdzt2xTCqwVcJcwOabEWII+ad4IViNE8a9No4KnjIwZx0St5sg7ntckmkzz+13rX426IirAiIgIiICIiAiIgIiICIiAiIgIiIIew+AwYjiUXAVRlHUJ2Ml/qKj/AE60pc6rc5tnMAfBYi+aPKWzWPzSXPIuPoNPBSPpq40+J1TmC7qikgewfSma+SBre8iMd4UFYtO10pDDmazmNd9MNJvJ9txc/wC0pB9UxYdu4dJ3ePStq2naRsU76rdEI4KFjJY2uLhd4c0OBc7a64O/abdwW0xLVXhM9yadsbj86Fzoj4NOXyVlFZ6mCy18jVOOkuo2GNjpIKmUZQTlkDX92awUI4lGYpXx3vkcW3sNpGw+abHyxiyqOUxPDuB2H+62Ghejwr5jEZCzKAbhoNwTbipgptQVG6LnVE+c7nDkwB9nLt8U2IyhnBHOF2lrmuFwLtc0g7T3HuWhZe2UkE5s2VvOOYgX2jZtN/FbbFMPbHNPT2eORkdFaR2Z2wkB1+G1jh4LS0ryw9bT5JB0+rvQT9JzyQPqDBkbymUR53SNzBrrXcA2129PylMeEakMJgsZGSVDumaU2v6jMrSO0FRFonjHoWI01VezC8Mk6OSl5jyezMHfZVnEHO43oTSTUclJHDFEHNPJ5ImNEcwHMkGUbCHW7RfpVY8Wgc3aRZzSWuHFrgbFp7CCO5W+VddbGCcjiFQ0CzZwJ2fzL5/+4yQ96DVYJNykNuIUo6lcU5lRRuP/AA3CZg+pJzXgdQcwH7ahzRKos4sPFd5oHXej4rAb2bOHwu+2Ls99jPFUTqiIoCIiAiIgIiICIiAiIgIiICIiAiIgifXsGwMirA60nJTUzG8XPmMZD+xjGzG/BxYoW0Hwf0quhjtcB2d3qssbd5yjvXX6/NJPSMQFM08ykbl6uWfZzz3DIO4rY6hsBzPfUkbyGN7G7XeJI9lSrE7YbTiONregBZSAIqjTaUvtTv6xbxVRcXkzVEzumWQ+LyrZ6YyWhPaFUSd13E9JJ8TdZnquy1SzZa4jpjPk5v8AdWfw512DsVU9W0uWvj62uHkD8FaXBX3jHYr1EGa4cK9HxQvAs2qY09Wc83/UiBPrKPaoWeHcHDb2qdNfuDcpSRVA3xPLCehsguD7UYH2lBtSc7c3SA/vPyh7QcqMtjg+ItO8Ky+rzHfTcOp5ibvDOTk27eVi5jie3Lm+0qw4bLzh1qX9ROM5JKmhcd9p4x1i0cvlyR7iqJiUTa9sP2UtSBxkicem4EjB7knipZXDa5KTPhjnf5UsL/F/JHylKgrzhj+TqO9dbV1RifFO3fFIyQfy3B3wXGPOWYHsXVVZzw9rfgqLNNdcXHHd2L9Wt0bquVo6aT6cETvajafitkoCIiAiIgIiICIiAiIgIiICIiAsTF8SZTQS1D/kwxukd2MaTbyWWo01+Y7yGGcg02dVSNZ/LZz3/haPtIK6YjXPqJpJpNr5Xue71nkuP3qzeqnAvRqONpG0NF/WO13mSq56IYb6RWwx2uM4c71Wc4/cB3q2+CU3JxNHUp1WeiIqjlNPpbQO6g4+AJVTFabWZLlppT0RSnwjcqslZntVvdBpMtdAetw8WOVqNHZLxhVO0Wky1kB/eNHjs+KtTow/mDsVvqPTTjCvScPqYQLkxlzR0vj/AFjR3lgHeqsxC2Zn0XbPUf8A+QPaVw1VTS/CPRMRmp9wzvjb6rjmiPg6PwQaCF2U+qfJdPgGOmirKetHyWPHKW4xO5sg9hx7wFzEnyr/AEh5rNhdniI6FoW9Y4EAg3B2gjiOlcxrOjzYVV9UWbvY5rh+FY+qbHPS8LgJN3wgwP7Yea0nrMfJnvWXrJdbCq3+A8eOxQVertjx2n7yulgkvCOxcziXyu8reUL/ANT3KwWH1cS5sLoz0Qtb7JLfgukXK6rv/iqX1Hf6j11SgIiICIiAiIgIiICIiAiIgIiICrp/iFxrlcQjpgdlNEL/AMSU5j7oYrFEqnemmL+l19VUXuJJn5fUacrPdaEHXak8J5SqfKR8kNYO1xzO8mt8VZOFtgAod1GYXlpxIRtkc5/dfKPJo8VMoWYtERCtIjzWxJajqP4Mnm0j4qshVkdb8tqKp/hge09g+KrcVnHq1l4O/LUQnolj/GFarRR/MHYqnUzrPaehwPgbq1OiUnNCtR2IUC6/8IyVUdQ0W5WIG/7yE5SfZdH4KeWqPNeGE8rh4mA2wSAk9Eco5N3mWHuQV8rTfnDiQ4dQeA63cSR3L0oJbOLeB+K8bXiHS0uYe452/jd4LwbJYtd3KwTJqAxjLPVUROx7WzsH1mHk5PEOi9ld3rdqcmE1HS8xRjrzzRgjwuoN0Dxj0XFaSa9mukET9uzJOOTJPUC4O+ypT18Yllp6Wm4yzGQ+pCw396VngggjEzzh2n71t6V1olpK113j879q2me0ezoVgsrq6hLMLoweMDHe2M39S6NYWCUfI00EP+VFGz2GNb8FmqAiIgIiICIiAiIgIiICIiAiIg0ummKei4fVT8Y4JC31y0hvmQqdAePxVmNfeJ8lhLo77Z5Y4+0AmR34FXbAKXlamFn0pG37AbnyBQWY1bYbyNNGz6LGt8AAV260ei0OWFvYt4pAX45fq+X7lRFOuWW1FP18mPGaP+yr0VPeumT9il63xD37/wBKgMrGPVoCrP6Fz3jYekD7lWAKyOgUl4Yj9Rn4QrUSXGdi1+kuFCqpJ6f/ADYntHU8g5T7Vis2nOwL1VFOmtIMjTsNg+3Q5jsjh4SO8FgSbj1FdprBwf0XFp4rWa+Qub0ZKlvDsL/JcbJ87rF1YPTlS5gtvG49BG4rs9OtMP0nPHM35MdNCwdHLyND5vB78v8ALXAwy2uOn71toG5Ix7R+4fnqQYkzryd66nRTDfSaylgtcPmZm9QEOf7rXLlKYXddS/qOwXlKuSpI5tPHZp/eS3aPcD/EKickRFAREQEREBERAREQEREBERAREQQF/iIx4SSw0jTshLnOH1i1lvJxXB6uqTlK5n1A539I/Et7rryuxSpy7cpiv9WQwRhzewhrbdbXL41PUuaokd0ZG+JcT+EKXwixuCx2jaOpbFY1A2zR2LJSAviY7CvteNSeaVaIb11v/Y3dc0Y8pD8FBSm3XU79kH8dn4JVCRWcerX61WG1cyXpoT+7Z+EKvTFPWrGS9LB6jR4C3wVqJcpDzQvdYlE7mhZaQQn/AIg8HLX09Y0fKBicfrNOdhPtH2VD1aAJD0Ek9zto8iFZ/WpgfpeGTtAu6Icsztj2u9wvVY62K+TrY33eYfwKjwp6XnDsueob/uWTWzWbbp8hwC/I+N+O09nBv5+KxJpczkGXhsV9qs/qy0d9CoI2uFpJv1snSC8DK09jA0dt1DWqTRL02qaXC8MFny9DrHmR/aI8A5WQQEREBERAREQEREBERAREQEREBEXy9wAJO4bT2BBUzTPES/FKyQbQ6ombYi4cxry0NI4izR4DiFudC6iOOUPp5WwyG2aKovyMttwErReM7TtIPxXG1MpfI553vc5x7XEk/etjQoLK4VpfGGtbVtdTONgHSWMLz+7qWXjd4g9S6VkgcAWkEHcQbgjpBVc8C0gqabZDK5oO9l8zHDoLHXB8F0VDpo1m10AYTvfSSvpST0mNp5Nx7QoJsWNWu5pUb0+sto3VUreqpo45gPt07oz4hes2skuaQJaGT+fUQO9l8Lhf7SbHKa6H/szeudv+nKoXKkzWHjD6yJrMjRlkz5mVMcoNmubbZY/O6FHDqZw3hTFa+GqcdV0n7LF2f1FQnHTuO5SfoTjjqeFjMjTlG91TFGN5N9pJ49CtRPeHu5oWco0ptYoYOdLRR9tVNK72WQgH2l+VGs2L/wDU93VTUIZ79Q948kgkidzQ057ZbHNmta3G91U3S2KKKqligcJGRySNY9u1uRxu0E9Iu4LvtItOjLsjjLhxdVyOqDfpEALYG97Xdi4PSzG6iqDOUeC2L5LGMZGxt9hIYwAXVGhml2WH/tfkVOd/SQBwuTuG1fVJT5jd2wJiTrkBvyWjZ28T+ehUWc1fUlFhlGyn5aMyG7ppDdofNszWLgOa3Y0dnSSuzila4ZmkOB3EEEHvCq5oLWx0wMrHTzzPaW+jwtcGMF98r3c2+zfttfwkbVHV4lU1008vMpWRmMxtN4uWzNLGtO5z2gOuRuBA4oJgREUBERAREQEREBERAREQEREBY2JRF8MjW73RvA9YtIHmslEFMA3aFsqRbvWXgzKbFKmOMZWF4kaOjlWNkdbqzOdbo3LSU4sg3NO5ZPKLAhcvcvRHzPItXVOWbO9ayocisGZYznnpPiV7zLFcg+2yHpPiV7xFYrVkRFUbSlcttTPWjpytpTPQemKudlJbtIG5aGmgY/bLUZN92Nje53YRsHmunYVoZhlrD9ZoPuj/AGoNdU0G39VneOlzAweZK+qXDiDd+XsJv5D+63lQ24X3gGGNqKqCneSGzTxxuI3hr3hpt12ugl7QLVpDLSQT1L5HNlY2QU7AIYg1wuA/Icz9ljvHYpMpKSOJjY4mtYxgs1rWhrWjoAG5fVPA2NjWMAa1jQ1rRua1osAOwBeigIiICIiAiIgIiICIiAiIgIiICIiCJ9d+hL5mtxCBpc6JuWdoG3kgSWyjpy3IPUQdzSoYp5ulW/UY6ZakoKlzpaF4p3uvmYWkxEn5zQNsZ42Fx1Degh+F4O7+x8CvRzl1OtjR1lFVQCGMtjNKxrnBlmOljcWXvbLmLQ0kdd+K4zl0H7M5a+dyyZJVhyv/ADdBiyuWQ7AZ9ps3YHF361hLMmTOHAG4cOVZs37eorGkcF7Oxma1uUdaxb9lwaHcN5DWgnfYWug9P0BMC6+UZQ4nnj5rHyAW3gubG4tuNq+6vBZYATLYEFosDc3dynRusYXDvFrjasR+KSuFjI4jncT84ODr9Ox7ht4OPSvqWvfJ8tznbt5J3ZrHt57tv1j0lVHvC5bCnetZE/qPks6GXq80VtI3r6MfE/kLEZUfkL1p4ZZ3iOJjpHnc1jS5x7htRHlUSgbAu21P6GPqagVkoe2Knc18TwQA+pY75NiDmaGude1tttt1ttEdS0jy2bETkbv5Bjue7qkeNjR1NuesKXqSkjiY2OJoYxgAa1oAa1o3AAKK9kREBERAREQEREBERAREQEREBERAREQEREHxLE14LXAOB2EEAgjoIO9cnjGqnC6m55HknH50DuT9zaz3V16IIdxTUAdppqrsbNF972H+lcniOpDF2HmMilH7udo8pQxWORBU+s1aYxGedRTn1GiT8BK1smhWJt30VWP+Um/2q4SIKeM0MxI7qKr/AOkm/wBqzafV7izt1DU98D2/iAVtksgrHRaocZf/APWLR0vmhb5ZyfJdNhuoaudblpoIxxy55XDus0eanZEEc4RqQoYrGd8s5G8X5Jh7mc73l3OF4LT0rclPEyJvEMYBfrcd7j1lZqICIiAiIgIiICIiAiIgIiIP/9k="/>
          <p:cNvSpPr>
            <a:spLocks noChangeAspect="1" noChangeArrowheads="1"/>
          </p:cNvSpPr>
          <p:nvPr/>
        </p:nvSpPr>
        <p:spPr bwMode="auto">
          <a:xfrm>
            <a:off x="215900" y="7938"/>
            <a:ext cx="304800" cy="304800"/>
          </a:xfrm>
          <a:prstGeom prst="rect">
            <a:avLst/>
          </a:prstGeom>
          <a:noFill/>
          <a:ln w="9525">
            <a:noFill/>
            <a:miter lim="800000"/>
            <a:headEnd/>
            <a:tailEnd/>
          </a:ln>
        </p:spPr>
        <p:txBody>
          <a:bodyPr/>
          <a:lstStyle/>
          <a:p>
            <a:endParaRPr lang="en-GB">
              <a:latin typeface="Franklin Gothic Book" pitchFamily="34" charset="0"/>
            </a:endParaRPr>
          </a:p>
        </p:txBody>
      </p:sp>
      <p:pic>
        <p:nvPicPr>
          <p:cNvPr id="15364" name="Picture 6" descr="http://www.aslotel.co.uk/assets/equipment/images/E005447.jpg">
            <a:hlinkClick r:id="rId2"/>
          </p:cNvPr>
          <p:cNvPicPr>
            <a:picLocks noChangeAspect="1" noChangeArrowheads="1"/>
          </p:cNvPicPr>
          <p:nvPr/>
        </p:nvPicPr>
        <p:blipFill>
          <a:blip r:embed="rId3"/>
          <a:srcRect/>
          <a:stretch>
            <a:fillRect/>
          </a:stretch>
        </p:blipFill>
        <p:spPr bwMode="auto">
          <a:xfrm>
            <a:off x="215900" y="2276872"/>
            <a:ext cx="2635250" cy="1843088"/>
          </a:xfrm>
          <a:prstGeom prst="rect">
            <a:avLst/>
          </a:prstGeom>
          <a:noFill/>
          <a:ln w="9525">
            <a:noFill/>
            <a:miter lim="800000"/>
            <a:headEnd/>
            <a:tailEnd/>
          </a:ln>
        </p:spPr>
      </p:pic>
      <p:pic>
        <p:nvPicPr>
          <p:cNvPr id="15365" name="Picture 8" descr="http://www.mobileshop.com/blog/wp-content/uploads/2011/05/mobile_phone_mass_media_1.jpg">
            <a:hlinkClick r:id="rId4"/>
          </p:cNvPr>
          <p:cNvPicPr>
            <a:picLocks noChangeAspect="1" noChangeArrowheads="1"/>
          </p:cNvPicPr>
          <p:nvPr/>
        </p:nvPicPr>
        <p:blipFill>
          <a:blip r:embed="rId5"/>
          <a:srcRect/>
          <a:stretch>
            <a:fillRect/>
          </a:stretch>
        </p:blipFill>
        <p:spPr bwMode="auto">
          <a:xfrm>
            <a:off x="6942138" y="3141662"/>
            <a:ext cx="2413000" cy="1881187"/>
          </a:xfrm>
          <a:prstGeom prst="rect">
            <a:avLst/>
          </a:prstGeom>
          <a:noFill/>
          <a:ln w="9525">
            <a:noFill/>
            <a:miter lim="800000"/>
            <a:headEnd/>
            <a:tailEnd/>
          </a:ln>
        </p:spPr>
      </p:pic>
      <p:pic>
        <p:nvPicPr>
          <p:cNvPr id="15366" name="Picture 10" descr="http://www.webdesignstuff.co.uk/dj107/files/2011/10/xbox-360-controller.jpg">
            <a:hlinkClick r:id="rId6"/>
          </p:cNvPr>
          <p:cNvPicPr>
            <a:picLocks noChangeAspect="1" noChangeArrowheads="1"/>
          </p:cNvPicPr>
          <p:nvPr/>
        </p:nvPicPr>
        <p:blipFill>
          <a:blip r:embed="rId7"/>
          <a:srcRect/>
          <a:stretch>
            <a:fillRect/>
          </a:stretch>
        </p:blipFill>
        <p:spPr bwMode="auto">
          <a:xfrm>
            <a:off x="6942138" y="938126"/>
            <a:ext cx="2201862" cy="2203537"/>
          </a:xfrm>
          <a:prstGeom prst="rect">
            <a:avLst/>
          </a:prstGeom>
          <a:noFill/>
          <a:ln w="9525">
            <a:noFill/>
            <a:miter lim="800000"/>
            <a:headEnd/>
            <a:tailEnd/>
          </a:ln>
        </p:spPr>
      </p:pic>
      <p:sp>
        <p:nvSpPr>
          <p:cNvPr id="9" name="TextBox 8"/>
          <p:cNvSpPr txBox="1"/>
          <p:nvPr/>
        </p:nvSpPr>
        <p:spPr>
          <a:xfrm>
            <a:off x="2987675" y="1772816"/>
            <a:ext cx="3671888" cy="2894012"/>
          </a:xfrm>
          <a:prstGeom prst="rect">
            <a:avLst/>
          </a:prstGeom>
          <a:noFill/>
        </p:spPr>
        <p:txBody>
          <a:bodyPr>
            <a:spAutoFit/>
          </a:bodyPr>
          <a:lstStyle/>
          <a:p>
            <a:pPr fontAlgn="auto">
              <a:spcBef>
                <a:spcPts val="0"/>
              </a:spcBef>
              <a:spcAft>
                <a:spcPts val="0"/>
              </a:spcAft>
              <a:defRPr/>
            </a:pPr>
            <a:r>
              <a:rPr lang="en-GB" sz="1400" dirty="0">
                <a:latin typeface="+mn-lt"/>
              </a:rPr>
              <a:t>Students will take an everyday product that they are familiar with and produce a full Product Evaluation, this will include:</a:t>
            </a:r>
          </a:p>
          <a:p>
            <a:pPr fontAlgn="auto">
              <a:spcBef>
                <a:spcPts val="0"/>
              </a:spcBef>
              <a:spcAft>
                <a:spcPts val="0"/>
              </a:spcAft>
              <a:defRPr/>
            </a:pPr>
            <a:endParaRPr lang="en-GB" sz="1400" dirty="0">
              <a:latin typeface="+mn-lt"/>
            </a:endParaRPr>
          </a:p>
          <a:p>
            <a:pPr marL="285750" indent="-285750" fontAlgn="auto">
              <a:spcBef>
                <a:spcPts val="0"/>
              </a:spcBef>
              <a:spcAft>
                <a:spcPts val="0"/>
              </a:spcAft>
              <a:buFont typeface="Arial" pitchFamily="34" charset="0"/>
              <a:buChar char="•"/>
              <a:defRPr/>
            </a:pPr>
            <a:r>
              <a:rPr lang="en-GB" sz="1400" dirty="0">
                <a:latin typeface="+mn-lt"/>
              </a:rPr>
              <a:t>Identifying Design Factors</a:t>
            </a:r>
          </a:p>
          <a:p>
            <a:pPr marL="285750" indent="-285750" fontAlgn="auto">
              <a:spcBef>
                <a:spcPts val="0"/>
              </a:spcBef>
              <a:spcAft>
                <a:spcPts val="0"/>
              </a:spcAft>
              <a:buFont typeface="Arial" pitchFamily="34" charset="0"/>
              <a:buChar char="•"/>
              <a:defRPr/>
            </a:pPr>
            <a:r>
              <a:rPr lang="en-GB" sz="1400" dirty="0">
                <a:latin typeface="+mn-lt"/>
              </a:rPr>
              <a:t>Justification of identified factors</a:t>
            </a:r>
          </a:p>
          <a:p>
            <a:pPr marL="285750" indent="-285750" fontAlgn="auto">
              <a:spcBef>
                <a:spcPts val="0"/>
              </a:spcBef>
              <a:spcAft>
                <a:spcPts val="0"/>
              </a:spcAft>
              <a:buFont typeface="Arial" pitchFamily="34" charset="0"/>
              <a:buChar char="•"/>
              <a:defRPr/>
            </a:pPr>
            <a:r>
              <a:rPr lang="en-GB" sz="1400" dirty="0">
                <a:latin typeface="+mn-lt"/>
              </a:rPr>
              <a:t>Evaluation strategies</a:t>
            </a:r>
          </a:p>
          <a:p>
            <a:pPr marL="285750" indent="-285750" fontAlgn="auto">
              <a:spcBef>
                <a:spcPts val="0"/>
              </a:spcBef>
              <a:spcAft>
                <a:spcPts val="0"/>
              </a:spcAft>
              <a:buFont typeface="Arial" pitchFamily="34" charset="0"/>
              <a:buChar char="•"/>
              <a:defRPr/>
            </a:pPr>
            <a:r>
              <a:rPr lang="en-GB" sz="1400" dirty="0">
                <a:latin typeface="+mn-lt"/>
              </a:rPr>
              <a:t>Product Testing/comparison/performance</a:t>
            </a:r>
          </a:p>
          <a:p>
            <a:pPr marL="285750" indent="-285750" fontAlgn="auto">
              <a:spcBef>
                <a:spcPts val="0"/>
              </a:spcBef>
              <a:spcAft>
                <a:spcPts val="0"/>
              </a:spcAft>
              <a:buFont typeface="Arial" pitchFamily="34" charset="0"/>
              <a:buChar char="•"/>
              <a:defRPr/>
            </a:pPr>
            <a:r>
              <a:rPr lang="en-GB" sz="1400" dirty="0">
                <a:latin typeface="+mn-lt"/>
              </a:rPr>
              <a:t>Evaluation of results</a:t>
            </a:r>
          </a:p>
          <a:p>
            <a:pPr marL="285750" indent="-285750" fontAlgn="auto">
              <a:spcBef>
                <a:spcPts val="0"/>
              </a:spcBef>
              <a:spcAft>
                <a:spcPts val="0"/>
              </a:spcAft>
              <a:buFont typeface="Arial" pitchFamily="34" charset="0"/>
              <a:buChar char="•"/>
              <a:defRPr/>
            </a:pPr>
            <a:endParaRPr lang="en-GB" sz="1400" dirty="0">
              <a:latin typeface="+mn-lt"/>
            </a:endParaRPr>
          </a:p>
          <a:p>
            <a:pPr fontAlgn="auto">
              <a:spcBef>
                <a:spcPts val="0"/>
              </a:spcBef>
              <a:spcAft>
                <a:spcPts val="0"/>
              </a:spcAft>
              <a:defRPr/>
            </a:pPr>
            <a:r>
              <a:rPr lang="en-GB" sz="1400" b="1" dirty="0">
                <a:latin typeface="+mn-lt"/>
              </a:rPr>
              <a:t>This will be produced on a Publisher Documents and will be a minimum of eight pages of work</a:t>
            </a:r>
            <a:r>
              <a:rPr lang="en-GB" sz="1400" dirty="0">
                <a:latin typeface="+mn-lt"/>
              </a:rPr>
              <a:t>.</a:t>
            </a:r>
          </a:p>
        </p:txBody>
      </p:sp>
      <p:grpSp>
        <p:nvGrpSpPr>
          <p:cNvPr id="15369" name="Group 170"/>
          <p:cNvGrpSpPr>
            <a:grpSpLocks/>
          </p:cNvGrpSpPr>
          <p:nvPr/>
        </p:nvGrpSpPr>
        <p:grpSpPr bwMode="auto">
          <a:xfrm>
            <a:off x="215900" y="4281395"/>
            <a:ext cx="2916238" cy="2027925"/>
            <a:chOff x="107375775" y="109944150"/>
            <a:chExt cx="2916000" cy="1728993"/>
          </a:xfrm>
        </p:grpSpPr>
        <p:grpSp>
          <p:nvGrpSpPr>
            <p:cNvPr id="15372" name="Group 171"/>
            <p:cNvGrpSpPr>
              <a:grpSpLocks/>
            </p:cNvGrpSpPr>
            <p:nvPr/>
          </p:nvGrpSpPr>
          <p:grpSpPr bwMode="auto">
            <a:xfrm>
              <a:off x="107375775" y="109944150"/>
              <a:ext cx="1080000" cy="216000"/>
              <a:chOff x="107375775" y="109944150"/>
              <a:chExt cx="1080000" cy="216000"/>
            </a:xfrm>
          </p:grpSpPr>
          <p:sp>
            <p:nvSpPr>
              <p:cNvPr id="7321" name="AutoShape 172"/>
              <p:cNvSpPr>
                <a:spLocks noChangeArrowheads="1"/>
              </p:cNvSpPr>
              <p:nvPr/>
            </p:nvSpPr>
            <p:spPr bwMode="auto">
              <a:xfrm>
                <a:off x="107807540" y="109944150"/>
                <a:ext cx="215882" cy="216000"/>
              </a:xfrm>
              <a:prstGeom prst="star5">
                <a:avLst/>
              </a:prstGeom>
              <a:solidFill>
                <a:srgbClr val="FFCC00"/>
              </a:solidFill>
              <a:ln w="9525" algn="in">
                <a:solidFill>
                  <a:srgbClr val="000000"/>
                </a:solidFill>
                <a:miter lim="800000"/>
                <a:headEnd/>
                <a:tailEnd/>
              </a:ln>
              <a:effectLst/>
              <a:extLst/>
            </p:spPr>
            <p:txBody>
              <a:bodyPr lIns="36576" tIns="36576" rIns="36576" bIns="36576"/>
              <a:lstStyle/>
              <a:p>
                <a:pPr fontAlgn="auto">
                  <a:spcBef>
                    <a:spcPts val="0"/>
                  </a:spcBef>
                  <a:spcAft>
                    <a:spcPts val="0"/>
                  </a:spcAft>
                  <a:defRPr/>
                </a:pPr>
                <a:endParaRPr lang="en-GB">
                  <a:latin typeface="+mn-lt"/>
                </a:endParaRPr>
              </a:p>
            </p:txBody>
          </p:sp>
          <p:sp>
            <p:nvSpPr>
              <p:cNvPr id="7322" name="AutoShape 173"/>
              <p:cNvSpPr>
                <a:spLocks noChangeArrowheads="1"/>
              </p:cNvSpPr>
              <p:nvPr/>
            </p:nvSpPr>
            <p:spPr bwMode="auto">
              <a:xfrm>
                <a:off x="107375775" y="109944150"/>
                <a:ext cx="215882" cy="216000"/>
              </a:xfrm>
              <a:prstGeom prst="star5">
                <a:avLst/>
              </a:prstGeom>
              <a:solidFill>
                <a:srgbClr val="FFCC00"/>
              </a:solidFill>
              <a:ln w="9525" algn="in">
                <a:solidFill>
                  <a:srgbClr val="000000"/>
                </a:solidFill>
                <a:miter lim="800000"/>
                <a:headEnd/>
                <a:tailEnd/>
              </a:ln>
              <a:effectLst/>
              <a:extLst/>
            </p:spPr>
            <p:txBody>
              <a:bodyPr lIns="36576" tIns="36576" rIns="36576" bIns="36576"/>
              <a:lstStyle/>
              <a:p>
                <a:pPr fontAlgn="auto">
                  <a:spcBef>
                    <a:spcPts val="0"/>
                  </a:spcBef>
                  <a:spcAft>
                    <a:spcPts val="0"/>
                  </a:spcAft>
                  <a:defRPr/>
                </a:pPr>
                <a:endParaRPr lang="en-GB">
                  <a:latin typeface="+mn-lt"/>
                </a:endParaRPr>
              </a:p>
            </p:txBody>
          </p:sp>
          <p:sp>
            <p:nvSpPr>
              <p:cNvPr id="7323" name="AutoShape 174"/>
              <p:cNvSpPr>
                <a:spLocks noChangeArrowheads="1"/>
              </p:cNvSpPr>
              <p:nvPr/>
            </p:nvSpPr>
            <p:spPr bwMode="auto">
              <a:xfrm>
                <a:off x="107591657" y="109944150"/>
                <a:ext cx="215882" cy="216000"/>
              </a:xfrm>
              <a:prstGeom prst="star5">
                <a:avLst/>
              </a:prstGeom>
              <a:solidFill>
                <a:srgbClr val="FFCC00"/>
              </a:solidFill>
              <a:ln w="9525" algn="in">
                <a:solidFill>
                  <a:srgbClr val="000000"/>
                </a:solidFill>
                <a:miter lim="800000"/>
                <a:headEnd/>
                <a:tailEnd/>
              </a:ln>
              <a:effectLst/>
              <a:extLst/>
            </p:spPr>
            <p:txBody>
              <a:bodyPr lIns="36576" tIns="36576" rIns="36576" bIns="36576"/>
              <a:lstStyle/>
              <a:p>
                <a:pPr fontAlgn="auto">
                  <a:spcBef>
                    <a:spcPts val="0"/>
                  </a:spcBef>
                  <a:spcAft>
                    <a:spcPts val="0"/>
                  </a:spcAft>
                  <a:defRPr/>
                </a:pPr>
                <a:endParaRPr lang="en-GB">
                  <a:latin typeface="+mn-lt"/>
                </a:endParaRPr>
              </a:p>
            </p:txBody>
          </p:sp>
          <p:sp>
            <p:nvSpPr>
              <p:cNvPr id="7324" name="AutoShape 175"/>
              <p:cNvSpPr>
                <a:spLocks noChangeArrowheads="1"/>
              </p:cNvSpPr>
              <p:nvPr/>
            </p:nvSpPr>
            <p:spPr bwMode="auto">
              <a:xfrm>
                <a:off x="108023422" y="109944150"/>
                <a:ext cx="215882" cy="216000"/>
              </a:xfrm>
              <a:prstGeom prst="star5">
                <a:avLst/>
              </a:prstGeom>
              <a:solidFill>
                <a:srgbClr val="FFCC00"/>
              </a:solidFill>
              <a:ln w="9525" algn="in">
                <a:solidFill>
                  <a:srgbClr val="000000"/>
                </a:solidFill>
                <a:miter lim="800000"/>
                <a:headEnd/>
                <a:tailEnd/>
              </a:ln>
              <a:effectLst/>
              <a:extLst/>
            </p:spPr>
            <p:txBody>
              <a:bodyPr lIns="36576" tIns="36576" rIns="36576" bIns="36576"/>
              <a:lstStyle/>
              <a:p>
                <a:pPr fontAlgn="auto">
                  <a:spcBef>
                    <a:spcPts val="0"/>
                  </a:spcBef>
                  <a:spcAft>
                    <a:spcPts val="0"/>
                  </a:spcAft>
                  <a:defRPr/>
                </a:pPr>
                <a:endParaRPr lang="en-GB">
                  <a:latin typeface="+mn-lt"/>
                </a:endParaRPr>
              </a:p>
            </p:txBody>
          </p:sp>
          <p:sp>
            <p:nvSpPr>
              <p:cNvPr id="7325" name="AutoShape 176"/>
              <p:cNvSpPr>
                <a:spLocks noChangeArrowheads="1"/>
              </p:cNvSpPr>
              <p:nvPr/>
            </p:nvSpPr>
            <p:spPr bwMode="auto">
              <a:xfrm>
                <a:off x="108239305" y="109944150"/>
                <a:ext cx="215882" cy="216000"/>
              </a:xfrm>
              <a:prstGeom prst="star5">
                <a:avLst/>
              </a:prstGeom>
              <a:solidFill>
                <a:srgbClr val="FFCC00"/>
              </a:solidFill>
              <a:ln w="9525" algn="in">
                <a:solidFill>
                  <a:srgbClr val="000000"/>
                </a:solidFill>
                <a:miter lim="800000"/>
                <a:headEnd/>
                <a:tailEnd/>
              </a:ln>
              <a:effectLst/>
              <a:extLst/>
            </p:spPr>
            <p:txBody>
              <a:bodyPr lIns="36576" tIns="36576" rIns="36576" bIns="36576"/>
              <a:lstStyle/>
              <a:p>
                <a:pPr fontAlgn="auto">
                  <a:spcBef>
                    <a:spcPts val="0"/>
                  </a:spcBef>
                  <a:spcAft>
                    <a:spcPts val="0"/>
                  </a:spcAft>
                  <a:defRPr/>
                </a:pPr>
                <a:endParaRPr lang="en-GB">
                  <a:latin typeface="+mn-lt"/>
                </a:endParaRPr>
              </a:p>
            </p:txBody>
          </p:sp>
        </p:grpSp>
        <p:grpSp>
          <p:nvGrpSpPr>
            <p:cNvPr id="15373" name="Group 177"/>
            <p:cNvGrpSpPr>
              <a:grpSpLocks/>
            </p:cNvGrpSpPr>
            <p:nvPr/>
          </p:nvGrpSpPr>
          <p:grpSpPr bwMode="auto">
            <a:xfrm>
              <a:off x="107375775" y="110232150"/>
              <a:ext cx="864000" cy="216000"/>
              <a:chOff x="107375775" y="110232150"/>
              <a:chExt cx="864000" cy="216000"/>
            </a:xfrm>
          </p:grpSpPr>
          <p:sp>
            <p:nvSpPr>
              <p:cNvPr id="7317" name="AutoShape 178"/>
              <p:cNvSpPr>
                <a:spLocks noChangeArrowheads="1"/>
              </p:cNvSpPr>
              <p:nvPr/>
            </p:nvSpPr>
            <p:spPr bwMode="auto">
              <a:xfrm>
                <a:off x="107375775" y="110231620"/>
                <a:ext cx="215882" cy="216000"/>
              </a:xfrm>
              <a:prstGeom prst="star5">
                <a:avLst/>
              </a:prstGeom>
              <a:solidFill>
                <a:srgbClr val="FFCC00"/>
              </a:solidFill>
              <a:ln w="9525" algn="in">
                <a:solidFill>
                  <a:srgbClr val="000000"/>
                </a:solidFill>
                <a:miter lim="800000"/>
                <a:headEnd/>
                <a:tailEnd/>
              </a:ln>
              <a:effectLst/>
              <a:extLst/>
            </p:spPr>
            <p:txBody>
              <a:bodyPr lIns="36576" tIns="36576" rIns="36576" bIns="36576"/>
              <a:lstStyle/>
              <a:p>
                <a:pPr fontAlgn="auto">
                  <a:spcBef>
                    <a:spcPts val="0"/>
                  </a:spcBef>
                  <a:spcAft>
                    <a:spcPts val="0"/>
                  </a:spcAft>
                  <a:defRPr/>
                </a:pPr>
                <a:endParaRPr lang="en-GB">
                  <a:latin typeface="+mn-lt"/>
                </a:endParaRPr>
              </a:p>
            </p:txBody>
          </p:sp>
          <p:sp>
            <p:nvSpPr>
              <p:cNvPr id="7318" name="AutoShape 179"/>
              <p:cNvSpPr>
                <a:spLocks noChangeArrowheads="1"/>
              </p:cNvSpPr>
              <p:nvPr/>
            </p:nvSpPr>
            <p:spPr bwMode="auto">
              <a:xfrm>
                <a:off x="107807540" y="110231620"/>
                <a:ext cx="215882" cy="216000"/>
              </a:xfrm>
              <a:prstGeom prst="star5">
                <a:avLst/>
              </a:prstGeom>
              <a:solidFill>
                <a:srgbClr val="FFCC00"/>
              </a:solidFill>
              <a:ln w="9525" algn="in">
                <a:solidFill>
                  <a:srgbClr val="000000"/>
                </a:solidFill>
                <a:miter lim="800000"/>
                <a:headEnd/>
                <a:tailEnd/>
              </a:ln>
              <a:effectLst/>
              <a:extLst/>
            </p:spPr>
            <p:txBody>
              <a:bodyPr lIns="36576" tIns="36576" rIns="36576" bIns="36576"/>
              <a:lstStyle/>
              <a:p>
                <a:pPr fontAlgn="auto">
                  <a:spcBef>
                    <a:spcPts val="0"/>
                  </a:spcBef>
                  <a:spcAft>
                    <a:spcPts val="0"/>
                  </a:spcAft>
                  <a:defRPr/>
                </a:pPr>
                <a:endParaRPr lang="en-GB">
                  <a:latin typeface="+mn-lt"/>
                </a:endParaRPr>
              </a:p>
            </p:txBody>
          </p:sp>
          <p:sp>
            <p:nvSpPr>
              <p:cNvPr id="7319" name="AutoShape 180"/>
              <p:cNvSpPr>
                <a:spLocks noChangeArrowheads="1"/>
              </p:cNvSpPr>
              <p:nvPr/>
            </p:nvSpPr>
            <p:spPr bwMode="auto">
              <a:xfrm>
                <a:off x="107591657" y="110231620"/>
                <a:ext cx="215882" cy="216000"/>
              </a:xfrm>
              <a:prstGeom prst="star5">
                <a:avLst/>
              </a:prstGeom>
              <a:solidFill>
                <a:srgbClr val="FFCC00"/>
              </a:solidFill>
              <a:ln w="9525" algn="in">
                <a:solidFill>
                  <a:srgbClr val="000000"/>
                </a:solidFill>
                <a:miter lim="800000"/>
                <a:headEnd/>
                <a:tailEnd/>
              </a:ln>
              <a:effectLst/>
              <a:extLst/>
            </p:spPr>
            <p:txBody>
              <a:bodyPr lIns="36576" tIns="36576" rIns="36576" bIns="36576"/>
              <a:lstStyle/>
              <a:p>
                <a:pPr fontAlgn="auto">
                  <a:spcBef>
                    <a:spcPts val="0"/>
                  </a:spcBef>
                  <a:spcAft>
                    <a:spcPts val="0"/>
                  </a:spcAft>
                  <a:defRPr/>
                </a:pPr>
                <a:endParaRPr lang="en-GB">
                  <a:latin typeface="+mn-lt"/>
                </a:endParaRPr>
              </a:p>
            </p:txBody>
          </p:sp>
          <p:sp>
            <p:nvSpPr>
              <p:cNvPr id="7320" name="AutoShape 181"/>
              <p:cNvSpPr>
                <a:spLocks noChangeArrowheads="1"/>
              </p:cNvSpPr>
              <p:nvPr/>
            </p:nvSpPr>
            <p:spPr bwMode="auto">
              <a:xfrm>
                <a:off x="108023422" y="110231620"/>
                <a:ext cx="215882" cy="216000"/>
              </a:xfrm>
              <a:prstGeom prst="star5">
                <a:avLst/>
              </a:prstGeom>
              <a:solidFill>
                <a:srgbClr val="FFCC00"/>
              </a:solidFill>
              <a:ln w="9525" algn="in">
                <a:solidFill>
                  <a:srgbClr val="000000"/>
                </a:solidFill>
                <a:miter lim="800000"/>
                <a:headEnd/>
                <a:tailEnd/>
              </a:ln>
              <a:effectLst/>
              <a:extLst/>
            </p:spPr>
            <p:txBody>
              <a:bodyPr lIns="36576" tIns="36576" rIns="36576" bIns="36576"/>
              <a:lstStyle/>
              <a:p>
                <a:pPr fontAlgn="auto">
                  <a:spcBef>
                    <a:spcPts val="0"/>
                  </a:spcBef>
                  <a:spcAft>
                    <a:spcPts val="0"/>
                  </a:spcAft>
                  <a:defRPr/>
                </a:pPr>
                <a:endParaRPr lang="en-GB">
                  <a:latin typeface="+mn-lt"/>
                </a:endParaRPr>
              </a:p>
            </p:txBody>
          </p:sp>
        </p:grpSp>
        <p:grpSp>
          <p:nvGrpSpPr>
            <p:cNvPr id="15374" name="Group 182"/>
            <p:cNvGrpSpPr>
              <a:grpSpLocks/>
            </p:cNvGrpSpPr>
            <p:nvPr/>
          </p:nvGrpSpPr>
          <p:grpSpPr bwMode="auto">
            <a:xfrm>
              <a:off x="107375775" y="110556150"/>
              <a:ext cx="648000" cy="216000"/>
              <a:chOff x="107375775" y="110556150"/>
              <a:chExt cx="648000" cy="216000"/>
            </a:xfrm>
          </p:grpSpPr>
          <p:sp>
            <p:nvSpPr>
              <p:cNvPr id="7314" name="AutoShape 183"/>
              <p:cNvSpPr>
                <a:spLocks noChangeArrowheads="1"/>
              </p:cNvSpPr>
              <p:nvPr/>
            </p:nvSpPr>
            <p:spPr bwMode="auto">
              <a:xfrm>
                <a:off x="107375775" y="110555620"/>
                <a:ext cx="215882" cy="216000"/>
              </a:xfrm>
              <a:prstGeom prst="star5">
                <a:avLst/>
              </a:prstGeom>
              <a:solidFill>
                <a:srgbClr val="FFCC00"/>
              </a:solidFill>
              <a:ln w="9525" algn="in">
                <a:solidFill>
                  <a:srgbClr val="000000"/>
                </a:solidFill>
                <a:miter lim="800000"/>
                <a:headEnd/>
                <a:tailEnd/>
              </a:ln>
              <a:effectLst/>
              <a:extLst/>
            </p:spPr>
            <p:txBody>
              <a:bodyPr lIns="36576" tIns="36576" rIns="36576" bIns="36576"/>
              <a:lstStyle/>
              <a:p>
                <a:pPr fontAlgn="auto">
                  <a:spcBef>
                    <a:spcPts val="0"/>
                  </a:spcBef>
                  <a:spcAft>
                    <a:spcPts val="0"/>
                  </a:spcAft>
                  <a:defRPr/>
                </a:pPr>
                <a:endParaRPr lang="en-GB">
                  <a:latin typeface="+mn-lt"/>
                </a:endParaRPr>
              </a:p>
            </p:txBody>
          </p:sp>
          <p:sp>
            <p:nvSpPr>
              <p:cNvPr id="7315" name="AutoShape 184"/>
              <p:cNvSpPr>
                <a:spLocks noChangeArrowheads="1"/>
              </p:cNvSpPr>
              <p:nvPr/>
            </p:nvSpPr>
            <p:spPr bwMode="auto">
              <a:xfrm>
                <a:off x="107807540" y="110555620"/>
                <a:ext cx="215882" cy="216000"/>
              </a:xfrm>
              <a:prstGeom prst="star5">
                <a:avLst/>
              </a:prstGeom>
              <a:solidFill>
                <a:srgbClr val="FFCC00"/>
              </a:solidFill>
              <a:ln w="9525" algn="in">
                <a:solidFill>
                  <a:srgbClr val="000000"/>
                </a:solidFill>
                <a:miter lim="800000"/>
                <a:headEnd/>
                <a:tailEnd/>
              </a:ln>
              <a:effectLst/>
              <a:extLst/>
            </p:spPr>
            <p:txBody>
              <a:bodyPr lIns="36576" tIns="36576" rIns="36576" bIns="36576"/>
              <a:lstStyle/>
              <a:p>
                <a:pPr fontAlgn="auto">
                  <a:spcBef>
                    <a:spcPts val="0"/>
                  </a:spcBef>
                  <a:spcAft>
                    <a:spcPts val="0"/>
                  </a:spcAft>
                  <a:defRPr/>
                </a:pPr>
                <a:endParaRPr lang="en-GB">
                  <a:latin typeface="+mn-lt"/>
                </a:endParaRPr>
              </a:p>
            </p:txBody>
          </p:sp>
          <p:sp>
            <p:nvSpPr>
              <p:cNvPr id="7316" name="AutoShape 185"/>
              <p:cNvSpPr>
                <a:spLocks noChangeArrowheads="1"/>
              </p:cNvSpPr>
              <p:nvPr/>
            </p:nvSpPr>
            <p:spPr bwMode="auto">
              <a:xfrm>
                <a:off x="107591657" y="110555620"/>
                <a:ext cx="215882" cy="216000"/>
              </a:xfrm>
              <a:prstGeom prst="star5">
                <a:avLst/>
              </a:prstGeom>
              <a:solidFill>
                <a:srgbClr val="FFCC00"/>
              </a:solidFill>
              <a:ln w="9525" algn="in">
                <a:solidFill>
                  <a:srgbClr val="000000"/>
                </a:solidFill>
                <a:miter lim="800000"/>
                <a:headEnd/>
                <a:tailEnd/>
              </a:ln>
              <a:effectLst/>
              <a:extLst/>
            </p:spPr>
            <p:txBody>
              <a:bodyPr lIns="36576" tIns="36576" rIns="36576" bIns="36576"/>
              <a:lstStyle/>
              <a:p>
                <a:pPr fontAlgn="auto">
                  <a:spcBef>
                    <a:spcPts val="0"/>
                  </a:spcBef>
                  <a:spcAft>
                    <a:spcPts val="0"/>
                  </a:spcAft>
                  <a:defRPr/>
                </a:pPr>
                <a:endParaRPr lang="en-GB">
                  <a:latin typeface="+mn-lt"/>
                </a:endParaRPr>
              </a:p>
            </p:txBody>
          </p:sp>
        </p:grpSp>
        <p:grpSp>
          <p:nvGrpSpPr>
            <p:cNvPr id="15375" name="Group 186"/>
            <p:cNvGrpSpPr>
              <a:grpSpLocks/>
            </p:cNvGrpSpPr>
            <p:nvPr/>
          </p:nvGrpSpPr>
          <p:grpSpPr bwMode="auto">
            <a:xfrm>
              <a:off x="107375775" y="110844150"/>
              <a:ext cx="432000" cy="216000"/>
              <a:chOff x="107375775" y="110844150"/>
              <a:chExt cx="432000" cy="216000"/>
            </a:xfrm>
          </p:grpSpPr>
          <p:sp>
            <p:nvSpPr>
              <p:cNvPr id="7312" name="AutoShape 187"/>
              <p:cNvSpPr>
                <a:spLocks noChangeArrowheads="1"/>
              </p:cNvSpPr>
              <p:nvPr/>
            </p:nvSpPr>
            <p:spPr bwMode="auto">
              <a:xfrm>
                <a:off x="107375775" y="110844679"/>
                <a:ext cx="215883" cy="216000"/>
              </a:xfrm>
              <a:prstGeom prst="star5">
                <a:avLst/>
              </a:prstGeom>
              <a:solidFill>
                <a:srgbClr val="FFCC00"/>
              </a:solidFill>
              <a:ln w="9525" algn="in">
                <a:solidFill>
                  <a:srgbClr val="000000"/>
                </a:solidFill>
                <a:miter lim="800000"/>
                <a:headEnd/>
                <a:tailEnd/>
              </a:ln>
              <a:effectLst/>
              <a:extLst/>
            </p:spPr>
            <p:txBody>
              <a:bodyPr lIns="36576" tIns="36576" rIns="36576" bIns="36576"/>
              <a:lstStyle/>
              <a:p>
                <a:pPr fontAlgn="auto">
                  <a:spcBef>
                    <a:spcPts val="0"/>
                  </a:spcBef>
                  <a:spcAft>
                    <a:spcPts val="0"/>
                  </a:spcAft>
                  <a:defRPr/>
                </a:pPr>
                <a:endParaRPr lang="en-GB">
                  <a:latin typeface="+mn-lt"/>
                </a:endParaRPr>
              </a:p>
            </p:txBody>
          </p:sp>
          <p:sp>
            <p:nvSpPr>
              <p:cNvPr id="7313" name="AutoShape 188"/>
              <p:cNvSpPr>
                <a:spLocks noChangeArrowheads="1"/>
              </p:cNvSpPr>
              <p:nvPr/>
            </p:nvSpPr>
            <p:spPr bwMode="auto">
              <a:xfrm>
                <a:off x="107591658" y="110844679"/>
                <a:ext cx="215883" cy="216000"/>
              </a:xfrm>
              <a:prstGeom prst="star5">
                <a:avLst/>
              </a:prstGeom>
              <a:solidFill>
                <a:srgbClr val="FFCC00"/>
              </a:solidFill>
              <a:ln w="9525" algn="in">
                <a:solidFill>
                  <a:srgbClr val="000000"/>
                </a:solidFill>
                <a:miter lim="800000"/>
                <a:headEnd/>
                <a:tailEnd/>
              </a:ln>
              <a:effectLst/>
              <a:extLst/>
            </p:spPr>
            <p:txBody>
              <a:bodyPr lIns="36576" tIns="36576" rIns="36576" bIns="36576"/>
              <a:lstStyle/>
              <a:p>
                <a:pPr fontAlgn="auto">
                  <a:spcBef>
                    <a:spcPts val="0"/>
                  </a:spcBef>
                  <a:spcAft>
                    <a:spcPts val="0"/>
                  </a:spcAft>
                  <a:defRPr/>
                </a:pPr>
                <a:endParaRPr lang="en-GB">
                  <a:latin typeface="+mn-lt"/>
                </a:endParaRPr>
              </a:p>
            </p:txBody>
          </p:sp>
        </p:grpSp>
        <p:sp>
          <p:nvSpPr>
            <p:cNvPr id="7310" name="AutoShape 189"/>
            <p:cNvSpPr>
              <a:spLocks noChangeArrowheads="1"/>
            </p:cNvSpPr>
            <p:nvPr/>
          </p:nvSpPr>
          <p:spPr bwMode="auto">
            <a:xfrm>
              <a:off x="107375775" y="111168679"/>
              <a:ext cx="215882" cy="216000"/>
            </a:xfrm>
            <a:prstGeom prst="star5">
              <a:avLst/>
            </a:prstGeom>
            <a:solidFill>
              <a:srgbClr val="FFCC00"/>
            </a:solidFill>
            <a:ln w="9525" algn="in">
              <a:solidFill>
                <a:srgbClr val="000000"/>
              </a:solidFill>
              <a:miter lim="800000"/>
              <a:headEnd/>
              <a:tailEnd/>
            </a:ln>
            <a:effectLst/>
            <a:extLst/>
          </p:spPr>
          <p:txBody>
            <a:bodyPr lIns="36576" tIns="36576" rIns="36576" bIns="36576"/>
            <a:lstStyle/>
            <a:p>
              <a:pPr fontAlgn="auto">
                <a:spcBef>
                  <a:spcPts val="0"/>
                </a:spcBef>
                <a:spcAft>
                  <a:spcPts val="0"/>
                </a:spcAft>
                <a:defRPr/>
              </a:pPr>
              <a:endParaRPr lang="en-GB">
                <a:latin typeface="+mn-lt"/>
              </a:endParaRPr>
            </a:p>
          </p:txBody>
        </p:sp>
        <p:sp>
          <p:nvSpPr>
            <p:cNvPr id="15377" name="Text Box 190"/>
            <p:cNvSpPr txBox="1">
              <a:spLocks noChangeArrowheads="1"/>
            </p:cNvSpPr>
            <p:nvPr/>
          </p:nvSpPr>
          <p:spPr bwMode="auto">
            <a:xfrm>
              <a:off x="108563775" y="109945143"/>
              <a:ext cx="1728000" cy="1728000"/>
            </a:xfrm>
            <a:prstGeom prst="rect">
              <a:avLst/>
            </a:prstGeom>
            <a:noFill/>
            <a:ln w="9525">
              <a:noFill/>
              <a:miter lim="800000"/>
              <a:headEnd/>
              <a:tailEnd/>
            </a:ln>
          </p:spPr>
          <p:txBody>
            <a:bodyPr lIns="36576" tIns="36576" rIns="36576" bIns="36576"/>
            <a:lstStyle/>
            <a:p>
              <a:r>
                <a:rPr lang="en-GB" sz="1200" b="1" dirty="0">
                  <a:solidFill>
                    <a:srgbClr val="FFFF00"/>
                  </a:solidFill>
                  <a:latin typeface="Comic Sans MS" pitchFamily="66" charset="0"/>
                  <a:cs typeface="Arial" charset="0"/>
                </a:rPr>
                <a:t>= Excellent</a:t>
              </a:r>
            </a:p>
            <a:p>
              <a:endParaRPr lang="en-GB" sz="1200" b="1" dirty="0">
                <a:solidFill>
                  <a:srgbClr val="FFFF00"/>
                </a:solidFill>
                <a:latin typeface="Comic Sans MS" pitchFamily="66" charset="0"/>
                <a:cs typeface="Arial" charset="0"/>
              </a:endParaRPr>
            </a:p>
            <a:p>
              <a:r>
                <a:rPr lang="en-GB" sz="1200" b="1" dirty="0">
                  <a:solidFill>
                    <a:srgbClr val="FFFF00"/>
                  </a:solidFill>
                  <a:latin typeface="Comic Sans MS" pitchFamily="66" charset="0"/>
                  <a:cs typeface="Arial" charset="0"/>
                </a:rPr>
                <a:t>= Very Good</a:t>
              </a:r>
            </a:p>
            <a:p>
              <a:endParaRPr lang="en-GB" sz="1200" b="1" dirty="0">
                <a:solidFill>
                  <a:srgbClr val="FFFF00"/>
                </a:solidFill>
                <a:latin typeface="Comic Sans MS" pitchFamily="66" charset="0"/>
                <a:cs typeface="Arial" charset="0"/>
              </a:endParaRPr>
            </a:p>
            <a:p>
              <a:r>
                <a:rPr lang="en-GB" sz="1200" b="1" dirty="0">
                  <a:solidFill>
                    <a:srgbClr val="FFFF00"/>
                  </a:solidFill>
                  <a:latin typeface="Comic Sans MS" pitchFamily="66" charset="0"/>
                  <a:cs typeface="Arial" charset="0"/>
                </a:rPr>
                <a:t>= Good</a:t>
              </a:r>
            </a:p>
            <a:p>
              <a:endParaRPr lang="en-GB" sz="1200" b="1" dirty="0">
                <a:solidFill>
                  <a:srgbClr val="FFFF00"/>
                </a:solidFill>
                <a:latin typeface="Comic Sans MS" pitchFamily="66" charset="0"/>
                <a:cs typeface="Arial" charset="0"/>
              </a:endParaRPr>
            </a:p>
            <a:p>
              <a:r>
                <a:rPr lang="en-GB" sz="1200" b="1" dirty="0">
                  <a:solidFill>
                    <a:srgbClr val="FFFF00"/>
                  </a:solidFill>
                  <a:latin typeface="Comic Sans MS" pitchFamily="66" charset="0"/>
                  <a:cs typeface="Arial" charset="0"/>
                </a:rPr>
                <a:t>= Below Average</a:t>
              </a:r>
            </a:p>
            <a:p>
              <a:endParaRPr lang="en-GB" sz="1200" b="1" dirty="0">
                <a:solidFill>
                  <a:srgbClr val="FFFF00"/>
                </a:solidFill>
                <a:latin typeface="Comic Sans MS" pitchFamily="66" charset="0"/>
                <a:cs typeface="Arial" charset="0"/>
              </a:endParaRPr>
            </a:p>
            <a:p>
              <a:r>
                <a:rPr lang="en-GB" sz="1200" b="1" dirty="0">
                  <a:solidFill>
                    <a:srgbClr val="FFFF00"/>
                  </a:solidFill>
                  <a:latin typeface="Comic Sans MS" pitchFamily="66" charset="0"/>
                  <a:cs typeface="Arial" charset="0"/>
                </a:rPr>
                <a:t>= Poor</a:t>
              </a:r>
              <a:endParaRPr lang="en-US" dirty="0">
                <a:solidFill>
                  <a:srgbClr val="FFFF00"/>
                </a:solidFill>
                <a:cs typeface="Arial" charset="0"/>
              </a:endParaRPr>
            </a:p>
          </p:txBody>
        </p:sp>
      </p:grpSp>
      <p:sp>
        <p:nvSpPr>
          <p:cNvPr id="15370" name="TextBox 7327"/>
          <p:cNvSpPr txBox="1">
            <a:spLocks noChangeArrowheads="1"/>
          </p:cNvSpPr>
          <p:nvPr/>
        </p:nvSpPr>
        <p:spPr bwMode="auto">
          <a:xfrm>
            <a:off x="2592388" y="1116484"/>
            <a:ext cx="4464050" cy="368300"/>
          </a:xfrm>
          <a:prstGeom prst="rect">
            <a:avLst/>
          </a:prstGeom>
          <a:noFill/>
          <a:ln w="9525">
            <a:noFill/>
            <a:miter lim="800000"/>
            <a:headEnd/>
            <a:tailEnd/>
          </a:ln>
        </p:spPr>
        <p:txBody>
          <a:bodyPr>
            <a:spAutoFit/>
          </a:bodyPr>
          <a:lstStyle/>
          <a:p>
            <a:r>
              <a:rPr lang="en-GB" i="1" u="sng" dirty="0">
                <a:latin typeface="Franklin Gothic Book" pitchFamily="34" charset="0"/>
              </a:rPr>
              <a:t>Outcome 3</a:t>
            </a:r>
            <a:r>
              <a:rPr lang="en-GB" i="1" dirty="0">
                <a:latin typeface="Franklin Gothic Book" pitchFamily="34" charset="0"/>
              </a:rPr>
              <a:t>: </a:t>
            </a:r>
            <a:r>
              <a:rPr lang="en-GB" b="1" i="1" u="sng" dirty="0">
                <a:latin typeface="Franklin Gothic Book" pitchFamily="34" charset="0"/>
              </a:rPr>
              <a:t>Evaluate an existing product </a:t>
            </a:r>
          </a:p>
        </p:txBody>
      </p:sp>
      <p:sp>
        <p:nvSpPr>
          <p:cNvPr id="193" name="TextBox 192"/>
          <p:cNvSpPr txBox="1">
            <a:spLocks noChangeArrowheads="1"/>
          </p:cNvSpPr>
          <p:nvPr/>
        </p:nvSpPr>
        <p:spPr bwMode="auto">
          <a:xfrm>
            <a:off x="3227388" y="5445224"/>
            <a:ext cx="5740400" cy="922338"/>
          </a:xfrm>
          <a:prstGeom prst="rect">
            <a:avLst/>
          </a:prstGeom>
          <a:noFill/>
          <a:ln w="9525">
            <a:noFill/>
            <a:miter lim="800000"/>
            <a:headEnd/>
            <a:tailEnd/>
          </a:ln>
        </p:spPr>
        <p:txBody>
          <a:bodyPr>
            <a:spAutoFit/>
          </a:bodyPr>
          <a:lstStyle/>
          <a:p>
            <a:r>
              <a:rPr lang="en-GB" b="1" dirty="0">
                <a:solidFill>
                  <a:srgbClr val="FFFF00"/>
                </a:solidFill>
                <a:latin typeface="Franklin Gothic Book" pitchFamily="34" charset="0"/>
              </a:rPr>
              <a:t>All students should complete this unit before the summer holiday break. Failure to do so will require students to complete unfinished work at home or at </a:t>
            </a:r>
            <a:r>
              <a:rPr lang="en-GB" b="1" dirty="0" smtClean="0">
                <a:solidFill>
                  <a:srgbClr val="FFFF00"/>
                </a:solidFill>
                <a:latin typeface="Franklin Gothic Book" pitchFamily="34" charset="0"/>
              </a:rPr>
              <a:t>lunchtimes.</a:t>
            </a:r>
            <a:endParaRPr lang="en-GB" b="1" dirty="0">
              <a:solidFill>
                <a:srgbClr val="FFFF00"/>
              </a:solidFill>
              <a:latin typeface="Franklin Gothic Book" pitchFamily="34"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3"/>
                                        </p:tgtEl>
                                        <p:attrNameLst>
                                          <p:attrName>style.visibility</p:attrName>
                                        </p:attrNameLst>
                                      </p:cBhvr>
                                      <p:to>
                                        <p:strVal val="visible"/>
                                      </p:to>
                                    </p:set>
                                    <p:animEffect transition="in" filter="fade">
                                      <p:cBhvr>
                                        <p:cTn id="35" dur="1000"/>
                                        <p:tgtEl>
                                          <p:spTgt spid="193"/>
                                        </p:tgtEl>
                                      </p:cBhvr>
                                    </p:animEffect>
                                    <p:anim calcmode="lin" valueType="num">
                                      <p:cBhvr>
                                        <p:cTn id="36" dur="1000" fill="hold"/>
                                        <p:tgtEl>
                                          <p:spTgt spid="193"/>
                                        </p:tgtEl>
                                        <p:attrNameLst>
                                          <p:attrName>ppt_x</p:attrName>
                                        </p:attrNameLst>
                                      </p:cBhvr>
                                      <p:tavLst>
                                        <p:tav tm="0">
                                          <p:val>
                                            <p:strVal val="#ppt_x"/>
                                          </p:val>
                                        </p:tav>
                                        <p:tav tm="100000">
                                          <p:val>
                                            <p:strVal val="#ppt_x"/>
                                          </p:val>
                                        </p:tav>
                                      </p:tavLst>
                                    </p:anim>
                                    <p:anim calcmode="lin" valueType="num">
                                      <p:cBhvr>
                                        <p:cTn id="37" dur="1000" fill="hold"/>
                                        <p:tgtEl>
                                          <p:spTgt spid="1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Arrow Connector 10"/>
          <p:cNvCxnSpPr/>
          <p:nvPr/>
        </p:nvCxnSpPr>
        <p:spPr>
          <a:xfrm>
            <a:off x="2543175" y="4149725"/>
            <a:ext cx="5032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632450" y="3644900"/>
            <a:ext cx="4000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2233451" y="5154612"/>
            <a:ext cx="6797997" cy="1200329"/>
          </a:xfrm>
          <a:prstGeom prst="rect">
            <a:avLst/>
          </a:prstGeom>
          <a:noFill/>
          <a:ln w="9525">
            <a:noFill/>
            <a:miter lim="800000"/>
            <a:headEnd/>
            <a:tailEnd/>
          </a:ln>
        </p:spPr>
        <p:txBody>
          <a:bodyPr wrap="square">
            <a:spAutoFit/>
          </a:bodyPr>
          <a:lstStyle/>
          <a:p>
            <a:r>
              <a:rPr lang="en-GB" b="1" dirty="0">
                <a:solidFill>
                  <a:srgbClr val="FFFF00"/>
                </a:solidFill>
                <a:latin typeface="Franklin Gothic Book" pitchFamily="34" charset="0"/>
              </a:rPr>
              <a:t>All students will produce a Design Folio for the Teenage Lamp Task. This will take students through all aspects of the Design Process and enhance their research skill, drawing skills and knowledge and understanding  of appropriate technology. </a:t>
            </a:r>
          </a:p>
        </p:txBody>
      </p:sp>
      <p:sp>
        <p:nvSpPr>
          <p:cNvPr id="26" name="Title 1"/>
          <p:cNvSpPr txBox="1">
            <a:spLocks/>
          </p:cNvSpPr>
          <p:nvPr/>
        </p:nvSpPr>
        <p:spPr>
          <a:xfrm>
            <a:off x="214313" y="254000"/>
            <a:ext cx="2579687" cy="1158875"/>
          </a:xfrm>
          <a:prstGeom prst="rect">
            <a:avLst/>
          </a:prstGeom>
        </p:spPr>
        <p:txBody>
          <a:bodyPr anchor="ct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fontAlgn="auto">
              <a:spcAft>
                <a:spcPts val="0"/>
              </a:spcAft>
              <a:defRPr/>
            </a:pPr>
            <a:r>
              <a:rPr lang="en-GB" u="sng" dirty="0" smtClean="0">
                <a:solidFill>
                  <a:srgbClr val="FFFF00"/>
                </a:solidFill>
              </a:rPr>
              <a:t>Task 2</a:t>
            </a:r>
            <a:r>
              <a:rPr lang="en-GB" dirty="0" smtClean="0">
                <a:solidFill>
                  <a:srgbClr val="FFFF00"/>
                </a:solidFill>
              </a:rPr>
              <a:t>: </a:t>
            </a:r>
          </a:p>
          <a:p>
            <a:pPr fontAlgn="auto">
              <a:spcAft>
                <a:spcPts val="0"/>
              </a:spcAft>
              <a:defRPr/>
            </a:pPr>
            <a:r>
              <a:rPr lang="en-GB" dirty="0" smtClean="0">
                <a:solidFill>
                  <a:srgbClr val="FFFF00"/>
                </a:solidFill>
              </a:rPr>
              <a:t>Lamp design</a:t>
            </a:r>
            <a:endParaRPr lang="en-GB" dirty="0">
              <a:solidFill>
                <a:srgbClr val="FFFF00"/>
              </a:solidFill>
            </a:endParaRPr>
          </a:p>
        </p:txBody>
      </p:sp>
      <p:sp>
        <p:nvSpPr>
          <p:cNvPr id="5" name="TextBox 4"/>
          <p:cNvSpPr txBox="1"/>
          <p:nvPr/>
        </p:nvSpPr>
        <p:spPr>
          <a:xfrm>
            <a:off x="198438" y="1628775"/>
            <a:ext cx="2368550" cy="3232150"/>
          </a:xfrm>
          <a:prstGeom prst="rect">
            <a:avLst/>
          </a:prstGeom>
          <a:noFill/>
        </p:spPr>
        <p:txBody>
          <a:bodyPr>
            <a:spAutoFit/>
          </a:bodyPr>
          <a:lstStyle/>
          <a:p>
            <a:pPr fontAlgn="auto">
              <a:spcBef>
                <a:spcPts val="0"/>
              </a:spcBef>
              <a:spcAft>
                <a:spcPts val="0"/>
              </a:spcAft>
              <a:defRPr/>
            </a:pPr>
            <a:r>
              <a:rPr lang="en-GB" sz="1600" i="1" u="sng" dirty="0">
                <a:latin typeface="+mn-lt"/>
              </a:rPr>
              <a:t>Outcome 2</a:t>
            </a:r>
            <a:r>
              <a:rPr lang="en-GB" sz="1600" b="1" i="1" dirty="0">
                <a:latin typeface="+mn-lt"/>
              </a:rPr>
              <a:t>:Develop and communicate design concepts </a:t>
            </a:r>
          </a:p>
          <a:p>
            <a:pPr fontAlgn="auto">
              <a:spcBef>
                <a:spcPts val="0"/>
              </a:spcBef>
              <a:spcAft>
                <a:spcPts val="0"/>
              </a:spcAft>
              <a:defRPr/>
            </a:pPr>
            <a:r>
              <a:rPr lang="en-GB" sz="1200" dirty="0">
                <a:latin typeface="+mn-lt"/>
              </a:rPr>
              <a:t>2.1Using graphic and modelling techniques to develop and communicate design ideas in 2D and 3D</a:t>
            </a:r>
          </a:p>
          <a:p>
            <a:pPr fontAlgn="auto">
              <a:spcBef>
                <a:spcPts val="0"/>
              </a:spcBef>
              <a:spcAft>
                <a:spcPts val="0"/>
              </a:spcAft>
              <a:defRPr/>
            </a:pPr>
            <a:r>
              <a:rPr lang="en-GB" sz="1200" dirty="0">
                <a:latin typeface="+mn-lt"/>
              </a:rPr>
              <a:t>2.2Justifying final design proposal in terms of evolution of design ideas and relevant design factors</a:t>
            </a:r>
          </a:p>
          <a:p>
            <a:pPr fontAlgn="auto">
              <a:spcBef>
                <a:spcPts val="0"/>
              </a:spcBef>
              <a:spcAft>
                <a:spcPts val="0"/>
              </a:spcAft>
              <a:defRPr/>
            </a:pPr>
            <a:r>
              <a:rPr lang="en-GB" sz="1200" dirty="0">
                <a:latin typeface="+mn-lt"/>
              </a:rPr>
              <a:t>2.3Presenting a design concept, including an updated product specification, in a form to permit manufacture</a:t>
            </a:r>
          </a:p>
          <a:p>
            <a:pPr fontAlgn="auto">
              <a:spcBef>
                <a:spcPts val="0"/>
              </a:spcBef>
              <a:spcAft>
                <a:spcPts val="0"/>
              </a:spcAft>
              <a:defRPr/>
            </a:pPr>
            <a:r>
              <a:rPr lang="en-GB" sz="1200" dirty="0">
                <a:latin typeface="+mn-lt"/>
              </a:rPr>
              <a:t>2.4Planning for manufacture</a:t>
            </a:r>
          </a:p>
        </p:txBody>
      </p:sp>
      <p:sp>
        <p:nvSpPr>
          <p:cNvPr id="2" name="Rectangle 1"/>
          <p:cNvSpPr/>
          <p:nvPr/>
        </p:nvSpPr>
        <p:spPr>
          <a:xfrm>
            <a:off x="7956376" y="254000"/>
            <a:ext cx="792337" cy="16319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3046413" y="623888"/>
            <a:ext cx="2586037" cy="4338637"/>
          </a:xfrm>
          <a:prstGeom prst="rect">
            <a:avLst/>
          </a:prstGeom>
          <a:noFill/>
        </p:spPr>
        <p:txBody>
          <a:bodyPr>
            <a:spAutoFit/>
          </a:bodyPr>
          <a:lstStyle/>
          <a:p>
            <a:pPr fontAlgn="auto">
              <a:spcBef>
                <a:spcPts val="0"/>
              </a:spcBef>
              <a:spcAft>
                <a:spcPts val="0"/>
              </a:spcAft>
              <a:defRPr/>
            </a:pPr>
            <a:r>
              <a:rPr lang="en-GB" sz="1600" i="1" u="sng" dirty="0">
                <a:latin typeface="+mn-lt"/>
              </a:rPr>
              <a:t>Outcome 1 :</a:t>
            </a:r>
            <a:r>
              <a:rPr lang="en-GB" sz="1600" b="1" dirty="0">
                <a:latin typeface="+mn-lt"/>
              </a:rPr>
              <a:t>Investigate materials for manufacturing tasks </a:t>
            </a:r>
          </a:p>
          <a:p>
            <a:pPr fontAlgn="auto">
              <a:spcBef>
                <a:spcPts val="0"/>
              </a:spcBef>
              <a:spcAft>
                <a:spcPts val="0"/>
              </a:spcAft>
              <a:defRPr/>
            </a:pPr>
            <a:r>
              <a:rPr lang="en-GB" sz="1200" dirty="0">
                <a:latin typeface="+mn-lt"/>
              </a:rPr>
              <a:t>1.1 Selecting potential materials to suit manufacturing tasks based on information given in working drawings and design proposals</a:t>
            </a:r>
          </a:p>
          <a:p>
            <a:pPr fontAlgn="auto">
              <a:spcBef>
                <a:spcPts val="0"/>
              </a:spcBef>
              <a:spcAft>
                <a:spcPts val="0"/>
              </a:spcAft>
              <a:defRPr/>
            </a:pPr>
            <a:r>
              <a:rPr lang="en-GB" sz="1200" dirty="0">
                <a:latin typeface="+mn-lt"/>
              </a:rPr>
              <a:t>1.2 Testing the suitability of selected materials in terms of workability, practicability, function and performance</a:t>
            </a:r>
          </a:p>
          <a:p>
            <a:pPr fontAlgn="auto">
              <a:spcBef>
                <a:spcPts val="0"/>
              </a:spcBef>
              <a:spcAft>
                <a:spcPts val="0"/>
              </a:spcAft>
              <a:defRPr/>
            </a:pPr>
            <a:r>
              <a:rPr lang="en-GB" sz="1200" dirty="0">
                <a:latin typeface="+mn-lt"/>
              </a:rPr>
              <a:t>1.3 Recommending final selection of materials for manufacture of component parts of prototypes.</a:t>
            </a:r>
          </a:p>
          <a:p>
            <a:pPr fontAlgn="auto">
              <a:spcBef>
                <a:spcPts val="0"/>
              </a:spcBef>
              <a:spcAft>
                <a:spcPts val="0"/>
              </a:spcAft>
              <a:defRPr/>
            </a:pPr>
            <a:r>
              <a:rPr lang="en-GB" sz="1200" dirty="0">
                <a:latin typeface="+mn-lt"/>
              </a:rPr>
              <a:t>1.4 Explaining why final selection of materials for the prototype is appropriate in terms of aesthetics, workability, practicability, function and performance</a:t>
            </a:r>
          </a:p>
          <a:p>
            <a:pPr fontAlgn="auto">
              <a:spcBef>
                <a:spcPts val="0"/>
              </a:spcBef>
              <a:spcAft>
                <a:spcPts val="0"/>
              </a:spcAft>
              <a:defRPr/>
            </a:pPr>
            <a:r>
              <a:rPr lang="en-GB" sz="1200" dirty="0">
                <a:latin typeface="+mn-lt"/>
              </a:rPr>
              <a:t>1.5 Using </a:t>
            </a:r>
            <a:r>
              <a:rPr lang="en-US" sz="1200" dirty="0">
                <a:latin typeface="+mn-lt"/>
              </a:rPr>
              <a:t>correct names and terminology when referring to materials and their properties</a:t>
            </a:r>
            <a:endParaRPr lang="en-GB" sz="1200" dirty="0">
              <a:latin typeface="+mn-lt"/>
            </a:endParaRPr>
          </a:p>
        </p:txBody>
      </p:sp>
      <p:sp>
        <p:nvSpPr>
          <p:cNvPr id="9" name="Rectangle 8"/>
          <p:cNvSpPr/>
          <p:nvPr/>
        </p:nvSpPr>
        <p:spPr>
          <a:xfrm>
            <a:off x="6032500" y="1885950"/>
            <a:ext cx="2716213" cy="2308225"/>
          </a:xfrm>
          <a:prstGeom prst="rect">
            <a:avLst/>
          </a:prstGeom>
          <a:solidFill>
            <a:srgbClr val="92D050"/>
          </a:solidFill>
        </p:spPr>
        <p:txBody>
          <a:bodyPr>
            <a:spAutoFit/>
          </a:bodyPr>
          <a:lstStyle/>
          <a:p>
            <a:pPr fontAlgn="auto">
              <a:spcBef>
                <a:spcPts val="0"/>
              </a:spcBef>
              <a:spcAft>
                <a:spcPts val="0"/>
              </a:spcAft>
              <a:defRPr/>
            </a:pPr>
            <a:r>
              <a:rPr lang="en-GB" sz="1400" dirty="0">
                <a:latin typeface="+mn-lt"/>
              </a:rPr>
              <a:t>                </a:t>
            </a:r>
            <a:r>
              <a:rPr lang="en-GB" sz="1400" b="1" dirty="0">
                <a:latin typeface="+mn-lt"/>
              </a:rPr>
              <a:t>Model Making</a:t>
            </a:r>
          </a:p>
          <a:p>
            <a:pPr marL="285750" indent="-285750" fontAlgn="auto">
              <a:spcBef>
                <a:spcPts val="0"/>
              </a:spcBef>
              <a:spcAft>
                <a:spcPts val="0"/>
              </a:spcAft>
              <a:buFont typeface="Arial" pitchFamily="34" charset="0"/>
              <a:buChar char="•"/>
              <a:defRPr/>
            </a:pPr>
            <a:r>
              <a:rPr lang="en-GB" sz="1400" dirty="0">
                <a:latin typeface="+mn-lt"/>
              </a:rPr>
              <a:t>Produce a scaled prototype </a:t>
            </a:r>
          </a:p>
          <a:p>
            <a:pPr marL="285750" indent="-285750" fontAlgn="auto">
              <a:spcBef>
                <a:spcPts val="0"/>
              </a:spcBef>
              <a:spcAft>
                <a:spcPts val="0"/>
              </a:spcAft>
              <a:buFont typeface="Arial" pitchFamily="34" charset="0"/>
              <a:buChar char="•"/>
              <a:defRPr/>
            </a:pPr>
            <a:r>
              <a:rPr lang="en-GB" sz="1400" dirty="0">
                <a:latin typeface="+mn-lt"/>
              </a:rPr>
              <a:t>Evaluate prototype against specification</a:t>
            </a:r>
          </a:p>
          <a:p>
            <a:pPr marL="285750" indent="-285750" fontAlgn="auto">
              <a:spcBef>
                <a:spcPts val="0"/>
              </a:spcBef>
              <a:spcAft>
                <a:spcPts val="0"/>
              </a:spcAft>
              <a:buFont typeface="Arial" pitchFamily="34" charset="0"/>
              <a:buChar char="•"/>
              <a:defRPr/>
            </a:pPr>
            <a:r>
              <a:rPr lang="en-GB" sz="1400" dirty="0">
                <a:latin typeface="+mn-lt"/>
              </a:rPr>
              <a:t>Identify the potential materials and manufacturing processes used in the industrial manufacture of the final concept</a:t>
            </a:r>
          </a:p>
          <a:p>
            <a:pPr fontAlgn="auto">
              <a:spcBef>
                <a:spcPts val="0"/>
              </a:spcBef>
              <a:spcAft>
                <a:spcPts val="0"/>
              </a:spcAft>
              <a:defRPr/>
            </a:pPr>
            <a:endParaRPr lang="en-GB" dirty="0">
              <a:latin typeface="+mn-lt"/>
            </a:endParaRPr>
          </a:p>
        </p:txBody>
      </p:sp>
      <p:pic>
        <p:nvPicPr>
          <p:cNvPr id="16390" name="Picture 14" descr="http://kk.org/wp-content/archiveimages/ikea-sunnan-1.jpeg">
            <a:hlinkClick r:id="rId2"/>
          </p:cNvPr>
          <p:cNvPicPr>
            <a:picLocks noChangeAspect="1" noChangeArrowheads="1"/>
          </p:cNvPicPr>
          <p:nvPr/>
        </p:nvPicPr>
        <p:blipFill>
          <a:blip r:embed="rId3"/>
          <a:srcRect/>
          <a:stretch>
            <a:fillRect/>
          </a:stretch>
        </p:blipFill>
        <p:spPr bwMode="auto">
          <a:xfrm>
            <a:off x="6051252" y="254000"/>
            <a:ext cx="2284413" cy="1698625"/>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1000"/>
                                        <p:tgtEl>
                                          <p:spTgt spid="14"/>
                                        </p:tgtEl>
                                      </p:cBhvr>
                                    </p:animEffect>
                                    <p:anim calcmode="lin" valueType="num">
                                      <p:cBhvr>
                                        <p:cTn id="31" dur="1000" fill="hold"/>
                                        <p:tgtEl>
                                          <p:spTgt spid="14"/>
                                        </p:tgtEl>
                                        <p:attrNameLst>
                                          <p:attrName>ppt_x</p:attrName>
                                        </p:attrNameLst>
                                      </p:cBhvr>
                                      <p:tavLst>
                                        <p:tav tm="0">
                                          <p:val>
                                            <p:strVal val="#ppt_x"/>
                                          </p:val>
                                        </p:tav>
                                        <p:tav tm="100000">
                                          <p:val>
                                            <p:strVal val="#ppt_x"/>
                                          </p:val>
                                        </p:tav>
                                      </p:tavLst>
                                    </p:anim>
                                    <p:anim calcmode="lin" valueType="num">
                                      <p:cBhvr>
                                        <p:cTn id="3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 grpId="0"/>
      <p:bldP spid="31"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4" descr="http://www.sketchmyworld.com/wp-content/uploads/2011/06/product-sketch-june-14-key-cabinet.jpg">
            <a:hlinkClick r:id="rId2"/>
          </p:cNvPr>
          <p:cNvPicPr>
            <a:picLocks noChangeAspect="1" noChangeArrowheads="1"/>
          </p:cNvPicPr>
          <p:nvPr/>
        </p:nvPicPr>
        <p:blipFill>
          <a:blip r:embed="rId3"/>
          <a:srcRect/>
          <a:stretch>
            <a:fillRect/>
          </a:stretch>
        </p:blipFill>
        <p:spPr bwMode="auto">
          <a:xfrm>
            <a:off x="190500" y="225425"/>
            <a:ext cx="2947988" cy="3011488"/>
          </a:xfrm>
          <a:prstGeom prst="rect">
            <a:avLst/>
          </a:prstGeom>
          <a:noFill/>
          <a:ln w="9525">
            <a:noFill/>
            <a:miter lim="800000"/>
            <a:headEnd/>
            <a:tailEnd/>
          </a:ln>
        </p:spPr>
      </p:pic>
      <p:sp>
        <p:nvSpPr>
          <p:cNvPr id="2" name="Title 1"/>
          <p:cNvSpPr txBox="1">
            <a:spLocks/>
          </p:cNvSpPr>
          <p:nvPr/>
        </p:nvSpPr>
        <p:spPr>
          <a:xfrm>
            <a:off x="3321050" y="225425"/>
            <a:ext cx="1714500" cy="547688"/>
          </a:xfrm>
          <a:prstGeom prst="rect">
            <a:avLst/>
          </a:prstGeom>
        </p:spPr>
        <p:txBody>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fontAlgn="auto">
              <a:spcAft>
                <a:spcPts val="0"/>
              </a:spcAft>
              <a:defRPr/>
            </a:pPr>
            <a:r>
              <a:rPr lang="en-GB" u="sng" dirty="0">
                <a:solidFill>
                  <a:srgbClr val="FFFF00"/>
                </a:solidFill>
              </a:rPr>
              <a:t>Task </a:t>
            </a:r>
            <a:r>
              <a:rPr lang="en-GB" u="sng" dirty="0" smtClean="0">
                <a:solidFill>
                  <a:srgbClr val="FFFF00"/>
                </a:solidFill>
              </a:rPr>
              <a:t>3</a:t>
            </a:r>
            <a:r>
              <a:rPr lang="en-GB" dirty="0" smtClean="0">
                <a:solidFill>
                  <a:srgbClr val="FFFF00"/>
                </a:solidFill>
              </a:rPr>
              <a:t>: </a:t>
            </a:r>
            <a:endParaRPr lang="en-GB" dirty="0">
              <a:solidFill>
                <a:srgbClr val="FFFF00"/>
              </a:solidFill>
            </a:endParaRPr>
          </a:p>
          <a:p>
            <a:pPr fontAlgn="auto">
              <a:spcAft>
                <a:spcPts val="0"/>
              </a:spcAft>
              <a:defRPr/>
            </a:pPr>
            <a:r>
              <a:rPr lang="en-GB" dirty="0" smtClean="0">
                <a:solidFill>
                  <a:srgbClr val="FFFF00"/>
                </a:solidFill>
              </a:rPr>
              <a:t>Storage Cabinet</a:t>
            </a:r>
            <a:endParaRPr lang="en-GB" dirty="0">
              <a:solidFill>
                <a:srgbClr val="FFFF00"/>
              </a:solidFill>
            </a:endParaRPr>
          </a:p>
        </p:txBody>
      </p:sp>
      <p:sp>
        <p:nvSpPr>
          <p:cNvPr id="3" name="Rectangle 2"/>
          <p:cNvSpPr/>
          <p:nvPr/>
        </p:nvSpPr>
        <p:spPr>
          <a:xfrm>
            <a:off x="190500" y="3356992"/>
            <a:ext cx="2592388" cy="15128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 name="TextBox 3"/>
          <p:cNvSpPr txBox="1">
            <a:spLocks noChangeArrowheads="1"/>
          </p:cNvSpPr>
          <p:nvPr/>
        </p:nvSpPr>
        <p:spPr bwMode="auto">
          <a:xfrm>
            <a:off x="190500" y="3286125"/>
            <a:ext cx="2592388" cy="1077913"/>
          </a:xfrm>
          <a:prstGeom prst="rect">
            <a:avLst/>
          </a:prstGeom>
          <a:noFill/>
          <a:ln w="9525">
            <a:noFill/>
            <a:miter lim="800000"/>
            <a:headEnd/>
            <a:tailEnd/>
          </a:ln>
        </p:spPr>
        <p:txBody>
          <a:bodyPr>
            <a:spAutoFit/>
          </a:bodyPr>
          <a:lstStyle/>
          <a:p>
            <a:pPr algn="ctr"/>
            <a:r>
              <a:rPr lang="en-GB" sz="1600" b="1">
                <a:latin typeface="Franklin Gothic Book" pitchFamily="34" charset="0"/>
              </a:rPr>
              <a:t>Outcome 1</a:t>
            </a:r>
          </a:p>
          <a:p>
            <a:pPr algn="ctr"/>
            <a:r>
              <a:rPr lang="en-GB" sz="1600" b="1">
                <a:latin typeface="Franklin Gothic Book" pitchFamily="34" charset="0"/>
              </a:rPr>
              <a:t>Analysing, researching, summarising and specifying a design proposal </a:t>
            </a:r>
          </a:p>
        </p:txBody>
      </p:sp>
      <p:cxnSp>
        <p:nvCxnSpPr>
          <p:cNvPr id="7" name="Straight Arrow Connector 6"/>
          <p:cNvCxnSpPr/>
          <p:nvPr/>
        </p:nvCxnSpPr>
        <p:spPr>
          <a:xfrm>
            <a:off x="2767013" y="3573463"/>
            <a:ext cx="50323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287713" y="2269282"/>
            <a:ext cx="1725612" cy="24558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 name="TextBox 12"/>
          <p:cNvSpPr txBox="1">
            <a:spLocks noChangeArrowheads="1"/>
          </p:cNvSpPr>
          <p:nvPr/>
        </p:nvSpPr>
        <p:spPr bwMode="auto">
          <a:xfrm>
            <a:off x="3322638" y="2211388"/>
            <a:ext cx="1660525" cy="2308225"/>
          </a:xfrm>
          <a:prstGeom prst="rect">
            <a:avLst/>
          </a:prstGeom>
          <a:noFill/>
          <a:ln w="9525">
            <a:noFill/>
            <a:miter lim="800000"/>
            <a:headEnd/>
            <a:tailEnd/>
          </a:ln>
        </p:spPr>
        <p:txBody>
          <a:bodyPr>
            <a:spAutoFit/>
          </a:bodyPr>
          <a:lstStyle/>
          <a:p>
            <a:pPr algn="ctr"/>
            <a:r>
              <a:rPr lang="en-GB" b="1">
                <a:latin typeface="Franklin Gothic Book" pitchFamily="34" charset="0"/>
              </a:rPr>
              <a:t>Outcome 2</a:t>
            </a:r>
          </a:p>
          <a:p>
            <a:pPr algn="ctr"/>
            <a:r>
              <a:rPr lang="en-GB" b="1">
                <a:latin typeface="Franklin Gothic Book" pitchFamily="34" charset="0"/>
              </a:rPr>
              <a:t>Develop and communicate design concepts.</a:t>
            </a:r>
          </a:p>
          <a:p>
            <a:pPr algn="ctr"/>
            <a:endParaRPr lang="en-GB" b="1">
              <a:latin typeface="Franklin Gothic Book" pitchFamily="34" charset="0"/>
            </a:endParaRPr>
          </a:p>
          <a:p>
            <a:pPr algn="ctr"/>
            <a:r>
              <a:rPr lang="en-GB" b="1">
                <a:latin typeface="Franklin Gothic Book" pitchFamily="34" charset="0"/>
              </a:rPr>
              <a:t>Planning for Manufacture </a:t>
            </a:r>
          </a:p>
        </p:txBody>
      </p:sp>
      <p:sp>
        <p:nvSpPr>
          <p:cNvPr id="17" name="Rectangle 16"/>
          <p:cNvSpPr/>
          <p:nvPr/>
        </p:nvSpPr>
        <p:spPr>
          <a:xfrm>
            <a:off x="5508104" y="225028"/>
            <a:ext cx="3455988" cy="4356100"/>
          </a:xfrm>
          <a:prstGeom prst="rect">
            <a:avLst/>
          </a:prstGeom>
          <a:noFill/>
          <a:ln w="19050">
            <a:solidFill>
              <a:schemeClr val="tx1"/>
            </a:solidFill>
          </a:ln>
        </p:spPr>
        <p:txBody>
          <a:bodyPr>
            <a:spAutoFit/>
          </a:bodyPr>
          <a:lstStyle/>
          <a:p>
            <a:pPr algn="ctr" fontAlgn="auto">
              <a:spcBef>
                <a:spcPts val="0"/>
              </a:spcBef>
              <a:spcAft>
                <a:spcPts val="0"/>
              </a:spcAft>
              <a:defRPr/>
            </a:pPr>
            <a:r>
              <a:rPr lang="en-GB" b="1" dirty="0">
                <a:latin typeface="+mn-lt"/>
              </a:rPr>
              <a:t>Outcome 3 and 4</a:t>
            </a:r>
          </a:p>
          <a:p>
            <a:pPr marL="285750" indent="-285750" fontAlgn="auto">
              <a:spcBef>
                <a:spcPts val="0"/>
              </a:spcBef>
              <a:spcAft>
                <a:spcPts val="0"/>
              </a:spcAft>
              <a:buFont typeface="Arial" pitchFamily="34" charset="0"/>
              <a:buChar char="•"/>
              <a:defRPr/>
            </a:pPr>
            <a:r>
              <a:rPr lang="en-GB" sz="1600" b="1" dirty="0">
                <a:latin typeface="+mn-lt"/>
              </a:rPr>
              <a:t>Plan and Manufacture a prototype identify appropriate construction methods , tools and manufacturing processes</a:t>
            </a:r>
          </a:p>
          <a:p>
            <a:pPr fontAlgn="auto">
              <a:spcBef>
                <a:spcPts val="0"/>
              </a:spcBef>
              <a:spcAft>
                <a:spcPts val="0"/>
              </a:spcAft>
              <a:defRPr/>
            </a:pPr>
            <a:r>
              <a:rPr lang="en-GB" sz="1300" dirty="0">
                <a:latin typeface="+mn-lt"/>
              </a:rPr>
              <a:t>4.1Evaluating the success of the </a:t>
            </a:r>
            <a:r>
              <a:rPr lang="en-US" sz="1300" dirty="0">
                <a:latin typeface="+mn-lt"/>
              </a:rPr>
              <a:t>manufacturing plan</a:t>
            </a:r>
            <a:r>
              <a:rPr lang="en-GB" sz="1300" dirty="0">
                <a:latin typeface="+mn-lt"/>
              </a:rPr>
              <a:t> and outlining suggestions for improvement in terms of practicalities and efficiency</a:t>
            </a:r>
          </a:p>
          <a:p>
            <a:pPr fontAlgn="auto">
              <a:spcBef>
                <a:spcPts val="0"/>
              </a:spcBef>
              <a:spcAft>
                <a:spcPts val="0"/>
              </a:spcAft>
              <a:defRPr/>
            </a:pPr>
            <a:r>
              <a:rPr lang="en-GB" sz="1300" dirty="0">
                <a:latin typeface="+mn-lt"/>
              </a:rPr>
              <a:t>4.2Evaluating the prototype and outlining suggestions for improvement in terms of craftsmanship and finish</a:t>
            </a:r>
          </a:p>
          <a:p>
            <a:pPr fontAlgn="auto">
              <a:spcBef>
                <a:spcPts val="0"/>
              </a:spcBef>
              <a:spcAft>
                <a:spcPts val="0"/>
              </a:spcAft>
              <a:defRPr/>
            </a:pPr>
            <a:r>
              <a:rPr lang="en-GB" sz="1300" dirty="0">
                <a:latin typeface="+mn-lt"/>
              </a:rPr>
              <a:t>4.3Recommending changes in design that would improve the commercial manufacture of the prototype as a product in terms of economy, efficiency and sustainability</a:t>
            </a:r>
          </a:p>
          <a:p>
            <a:pPr fontAlgn="auto">
              <a:spcBef>
                <a:spcPts val="0"/>
              </a:spcBef>
              <a:spcAft>
                <a:spcPts val="0"/>
              </a:spcAft>
              <a:defRPr/>
            </a:pPr>
            <a:r>
              <a:rPr lang="en-GB" sz="1300" dirty="0">
                <a:latin typeface="+mn-lt"/>
              </a:rPr>
              <a:t>4.4Researching and recommending materials and manufacturing processes that might be used in a commercial setting to mass-produce products based on the prototype</a:t>
            </a:r>
          </a:p>
        </p:txBody>
      </p:sp>
      <p:cxnSp>
        <p:nvCxnSpPr>
          <p:cNvPr id="19" name="Straight Arrow Connector 18"/>
          <p:cNvCxnSpPr/>
          <p:nvPr/>
        </p:nvCxnSpPr>
        <p:spPr>
          <a:xfrm>
            <a:off x="5013325" y="2874963"/>
            <a:ext cx="5032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TextBox 60"/>
          <p:cNvSpPr txBox="1">
            <a:spLocks noChangeArrowheads="1"/>
          </p:cNvSpPr>
          <p:nvPr/>
        </p:nvSpPr>
        <p:spPr bwMode="auto">
          <a:xfrm>
            <a:off x="2555776" y="5356226"/>
            <a:ext cx="6193035" cy="923330"/>
          </a:xfrm>
          <a:prstGeom prst="rect">
            <a:avLst/>
          </a:prstGeom>
          <a:noFill/>
          <a:ln w="9525">
            <a:noFill/>
            <a:miter lim="800000"/>
            <a:headEnd/>
            <a:tailEnd/>
          </a:ln>
        </p:spPr>
        <p:txBody>
          <a:bodyPr wrap="square">
            <a:spAutoFit/>
          </a:bodyPr>
          <a:lstStyle/>
          <a:p>
            <a:r>
              <a:rPr lang="en-GB" b="1" dirty="0">
                <a:solidFill>
                  <a:srgbClr val="FFFF00"/>
                </a:solidFill>
                <a:latin typeface="Franklin Gothic Book" pitchFamily="34" charset="0"/>
              </a:rPr>
              <a:t>All students will produce a detailed design folio covering all aspects of the design process through to the manufacture and evaluation of the concept.   </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1"/>
                                        </p:tgtEl>
                                        <p:attrNameLst>
                                          <p:attrName>style.visibility</p:attrName>
                                        </p:attrNameLst>
                                      </p:cBhvr>
                                      <p:to>
                                        <p:strVal val="visible"/>
                                      </p:to>
                                    </p:set>
                                    <p:animEffect transition="in" filter="fade">
                                      <p:cBhvr>
                                        <p:cTn id="34" dur="1000"/>
                                        <p:tgtEl>
                                          <p:spTgt spid="61"/>
                                        </p:tgtEl>
                                      </p:cBhvr>
                                    </p:animEffect>
                                    <p:anim calcmode="lin" valueType="num">
                                      <p:cBhvr>
                                        <p:cTn id="35" dur="1000" fill="hold"/>
                                        <p:tgtEl>
                                          <p:spTgt spid="61"/>
                                        </p:tgtEl>
                                        <p:attrNameLst>
                                          <p:attrName>ppt_x</p:attrName>
                                        </p:attrNameLst>
                                      </p:cBhvr>
                                      <p:tavLst>
                                        <p:tav tm="0">
                                          <p:val>
                                            <p:strVal val="#ppt_x"/>
                                          </p:val>
                                        </p:tav>
                                        <p:tav tm="100000">
                                          <p:val>
                                            <p:strVal val="#ppt_x"/>
                                          </p:val>
                                        </p:tav>
                                      </p:tavLst>
                                    </p:anim>
                                    <p:anim calcmode="lin" valueType="num">
                                      <p:cBhvr>
                                        <p:cTn id="36"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12" grpId="0" animBg="1"/>
      <p:bldP spid="13" grpId="0"/>
      <p:bldP spid="17" grpId="0" animBg="1"/>
      <p:bldP spid="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5" name="Picture 15" descr="http://www.tool-net.co.uk/data/tools/chwo3732.jpg">
            <a:hlinkClick r:id="rId2"/>
          </p:cNvPr>
          <p:cNvPicPr>
            <a:picLocks noChangeAspect="1" noChangeArrowheads="1"/>
          </p:cNvPicPr>
          <p:nvPr/>
        </p:nvPicPr>
        <p:blipFill>
          <a:blip r:embed="rId3">
            <a:clrChange>
              <a:clrFrom>
                <a:srgbClr val="FFFFFF"/>
              </a:clrFrom>
              <a:clrTo>
                <a:srgbClr val="FFFFFF">
                  <a:alpha val="0"/>
                </a:srgbClr>
              </a:clrTo>
            </a:clrChange>
          </a:blip>
          <a:srcRect t="-7268" b="16113"/>
          <a:stretch>
            <a:fillRect/>
          </a:stretch>
        </p:blipFill>
        <p:spPr bwMode="auto">
          <a:xfrm>
            <a:off x="5148263" y="3573463"/>
            <a:ext cx="1727200" cy="1439862"/>
          </a:xfrm>
          <a:prstGeom prst="rect">
            <a:avLst/>
          </a:prstGeom>
          <a:noFill/>
          <a:ln w="9525">
            <a:noFill/>
            <a:miter lim="800000"/>
            <a:headEnd/>
            <a:tailEnd/>
          </a:ln>
        </p:spPr>
      </p:pic>
      <p:sp>
        <p:nvSpPr>
          <p:cNvPr id="2" name="Title 1"/>
          <p:cNvSpPr>
            <a:spLocks noGrp="1"/>
          </p:cNvSpPr>
          <p:nvPr>
            <p:ph type="title"/>
          </p:nvPr>
        </p:nvSpPr>
        <p:spPr>
          <a:xfrm>
            <a:off x="250825" y="188913"/>
            <a:ext cx="5046663" cy="974725"/>
          </a:xfrm>
        </p:spPr>
        <p:txBody>
          <a:bodyPr/>
          <a:lstStyle/>
          <a:p>
            <a:pPr algn="ctr" eaLnBrk="1" fontAlgn="auto" hangingPunct="1">
              <a:spcAft>
                <a:spcPts val="0"/>
              </a:spcAft>
              <a:defRPr/>
            </a:pPr>
            <a:r>
              <a:rPr lang="en-GB" sz="2400" dirty="0" smtClean="0">
                <a:solidFill>
                  <a:srgbClr val="FFFF00"/>
                </a:solidFill>
              </a:rPr>
              <a:t>Technology, Evaluation &amp; Safe working practices</a:t>
            </a:r>
            <a:endParaRPr lang="en-GB" sz="2400" dirty="0">
              <a:solidFill>
                <a:srgbClr val="FFFF00"/>
              </a:solidFill>
            </a:endParaRPr>
          </a:p>
        </p:txBody>
      </p:sp>
      <p:pic>
        <p:nvPicPr>
          <p:cNvPr id="5122" name="Picture 2" descr="http://www.technologystudent.com/images2/mcdrill2.gif">
            <a:hlinkClick r:id="rId4"/>
          </p:cNvPr>
          <p:cNvPicPr>
            <a:picLocks noChangeAspect="1" noChangeArrowheads="1"/>
          </p:cNvPicPr>
          <p:nvPr/>
        </p:nvPicPr>
        <p:blipFill>
          <a:blip r:embed="rId5"/>
          <a:srcRect/>
          <a:stretch>
            <a:fillRect/>
          </a:stretch>
        </p:blipFill>
        <p:spPr bwMode="auto">
          <a:xfrm>
            <a:off x="5148263" y="153988"/>
            <a:ext cx="1833562" cy="2540000"/>
          </a:xfrm>
          <a:prstGeom prst="rect">
            <a:avLst/>
          </a:prstGeom>
          <a:noFill/>
          <a:ln w="9525">
            <a:noFill/>
            <a:miter lim="800000"/>
            <a:headEnd/>
            <a:tailEnd/>
          </a:ln>
        </p:spPr>
      </p:pic>
      <p:pic>
        <p:nvPicPr>
          <p:cNvPr id="5129" name="Picture 9" descr="http://www.signworkshopltd.co.uk/images/safety2-big.jpg">
            <a:hlinkClick r:id="rId6"/>
          </p:cNvPr>
          <p:cNvPicPr>
            <a:picLocks noChangeAspect="1" noChangeArrowheads="1"/>
          </p:cNvPicPr>
          <p:nvPr/>
        </p:nvPicPr>
        <p:blipFill>
          <a:blip r:embed="rId7"/>
          <a:srcRect/>
          <a:stretch>
            <a:fillRect/>
          </a:stretch>
        </p:blipFill>
        <p:spPr bwMode="auto">
          <a:xfrm>
            <a:off x="6999288" y="981075"/>
            <a:ext cx="1930400" cy="1433513"/>
          </a:xfrm>
          <a:prstGeom prst="rect">
            <a:avLst/>
          </a:prstGeom>
          <a:noFill/>
          <a:ln w="9525">
            <a:noFill/>
            <a:miter lim="800000"/>
            <a:headEnd/>
            <a:tailEnd/>
          </a:ln>
        </p:spPr>
      </p:pic>
      <p:sp>
        <p:nvSpPr>
          <p:cNvPr id="3" name="TextBox 2"/>
          <p:cNvSpPr txBox="1">
            <a:spLocks noChangeArrowheads="1"/>
          </p:cNvSpPr>
          <p:nvPr/>
        </p:nvSpPr>
        <p:spPr bwMode="auto">
          <a:xfrm>
            <a:off x="469900" y="2801938"/>
            <a:ext cx="1941513" cy="1385887"/>
          </a:xfrm>
          <a:prstGeom prst="rect">
            <a:avLst/>
          </a:prstGeom>
          <a:noFill/>
          <a:ln w="9525">
            <a:noFill/>
            <a:miter lim="800000"/>
            <a:headEnd/>
            <a:tailEnd/>
          </a:ln>
        </p:spPr>
        <p:txBody>
          <a:bodyPr>
            <a:spAutoFit/>
          </a:bodyPr>
          <a:lstStyle/>
          <a:p>
            <a:r>
              <a:rPr lang="en-GB" sz="1400">
                <a:latin typeface="Franklin Gothic Book" pitchFamily="34" charset="0"/>
              </a:rPr>
              <a:t>Students will be introduced to testing materials and why they are used in the manufacture of everyday products.</a:t>
            </a:r>
          </a:p>
        </p:txBody>
      </p:sp>
      <p:sp>
        <p:nvSpPr>
          <p:cNvPr id="10" name="TextBox 9"/>
          <p:cNvSpPr txBox="1">
            <a:spLocks noChangeArrowheads="1"/>
          </p:cNvSpPr>
          <p:nvPr/>
        </p:nvSpPr>
        <p:spPr bwMode="auto">
          <a:xfrm>
            <a:off x="2897188" y="2693988"/>
            <a:ext cx="1941512" cy="2247900"/>
          </a:xfrm>
          <a:prstGeom prst="rect">
            <a:avLst/>
          </a:prstGeom>
          <a:noFill/>
          <a:ln w="9525">
            <a:noFill/>
            <a:miter lim="800000"/>
            <a:headEnd/>
            <a:tailEnd/>
          </a:ln>
        </p:spPr>
        <p:txBody>
          <a:bodyPr>
            <a:spAutoFit/>
          </a:bodyPr>
          <a:lstStyle/>
          <a:p>
            <a:r>
              <a:rPr lang="en-GB" sz="1400">
                <a:latin typeface="Franklin Gothic Book" pitchFamily="34" charset="0"/>
              </a:rPr>
              <a:t>Students will have a knowledge and Understanding of manufacturing Processes that enable various materials to be joined, shaped and formed within a workshop and an industrial situation.</a:t>
            </a:r>
          </a:p>
        </p:txBody>
      </p:sp>
      <p:sp>
        <p:nvSpPr>
          <p:cNvPr id="11" name="TextBox 10"/>
          <p:cNvSpPr txBox="1">
            <a:spLocks noChangeArrowheads="1"/>
          </p:cNvSpPr>
          <p:nvPr/>
        </p:nvSpPr>
        <p:spPr bwMode="auto">
          <a:xfrm>
            <a:off x="5038725" y="2671763"/>
            <a:ext cx="1941513" cy="1600200"/>
          </a:xfrm>
          <a:prstGeom prst="rect">
            <a:avLst/>
          </a:prstGeom>
          <a:noFill/>
          <a:ln w="9525">
            <a:noFill/>
            <a:miter lim="800000"/>
            <a:headEnd/>
            <a:tailEnd/>
          </a:ln>
        </p:spPr>
        <p:txBody>
          <a:bodyPr>
            <a:spAutoFit/>
          </a:bodyPr>
          <a:lstStyle/>
          <a:p>
            <a:r>
              <a:rPr lang="en-GB" sz="1400" dirty="0">
                <a:latin typeface="Franklin Gothic Book" pitchFamily="34" charset="0"/>
              </a:rPr>
              <a:t>Students will have a knowledge and Understanding of machinery and tools used to enable various materials to be joined, shaped and formed.</a:t>
            </a:r>
          </a:p>
        </p:txBody>
      </p:sp>
      <p:sp>
        <p:nvSpPr>
          <p:cNvPr id="12" name="TextBox 11"/>
          <p:cNvSpPr txBox="1">
            <a:spLocks noChangeArrowheads="1"/>
          </p:cNvSpPr>
          <p:nvPr/>
        </p:nvSpPr>
        <p:spPr bwMode="auto">
          <a:xfrm>
            <a:off x="6999288" y="2608263"/>
            <a:ext cx="1941512" cy="2246312"/>
          </a:xfrm>
          <a:prstGeom prst="rect">
            <a:avLst/>
          </a:prstGeom>
          <a:noFill/>
          <a:ln w="9525">
            <a:noFill/>
            <a:miter lim="800000"/>
            <a:headEnd/>
            <a:tailEnd/>
          </a:ln>
        </p:spPr>
        <p:txBody>
          <a:bodyPr>
            <a:spAutoFit/>
          </a:bodyPr>
          <a:lstStyle/>
          <a:p>
            <a:r>
              <a:rPr lang="en-GB" sz="1400">
                <a:latin typeface="Franklin Gothic Book" pitchFamily="34" charset="0"/>
              </a:rPr>
              <a:t>Students have a knowledge and Understanding of Safe Working Practices within a Workshop Environment . This will ensure safety for all at all times. </a:t>
            </a:r>
            <a:r>
              <a:rPr lang="en-GB" sz="1400" u="sng">
                <a:latin typeface="Franklin Gothic Book" pitchFamily="34" charset="0"/>
              </a:rPr>
              <a:t>Unsafe behaviour or conduct will not be tolerated</a:t>
            </a:r>
            <a:r>
              <a:rPr lang="en-GB" sz="1400">
                <a:latin typeface="Franklin Gothic Book" pitchFamily="34" charset="0"/>
              </a:rPr>
              <a:t>.</a:t>
            </a:r>
          </a:p>
        </p:txBody>
      </p:sp>
      <p:pic>
        <p:nvPicPr>
          <p:cNvPr id="5131" name="Picture 11" descr="http://www.teachingideas.co.uk/_siteimages/_sectionheaders/science_materials_l.jpg">
            <a:hlinkClick r:id="rId8"/>
          </p:cNvPr>
          <p:cNvPicPr>
            <a:picLocks noChangeAspect="1" noChangeArrowheads="1"/>
          </p:cNvPicPr>
          <p:nvPr/>
        </p:nvPicPr>
        <p:blipFill>
          <a:blip r:embed="rId9"/>
          <a:srcRect/>
          <a:stretch>
            <a:fillRect/>
          </a:stretch>
        </p:blipFill>
        <p:spPr bwMode="auto">
          <a:xfrm>
            <a:off x="179388" y="1341438"/>
            <a:ext cx="2592387" cy="1228725"/>
          </a:xfrm>
          <a:prstGeom prst="rect">
            <a:avLst/>
          </a:prstGeom>
          <a:noFill/>
          <a:ln w="9525">
            <a:noFill/>
            <a:miter lim="800000"/>
            <a:headEnd/>
            <a:tailEnd/>
          </a:ln>
        </p:spPr>
      </p:pic>
      <p:pic>
        <p:nvPicPr>
          <p:cNvPr id="5133" name="Picture 13" descr="http://www.design-technology.org/injectiondrawing.JPG">
            <a:hlinkClick r:id="rId10"/>
          </p:cNvPr>
          <p:cNvPicPr>
            <a:picLocks noChangeAspect="1" noChangeArrowheads="1"/>
          </p:cNvPicPr>
          <p:nvPr/>
        </p:nvPicPr>
        <p:blipFill>
          <a:blip r:embed="rId11"/>
          <a:srcRect/>
          <a:stretch>
            <a:fillRect/>
          </a:stretch>
        </p:blipFill>
        <p:spPr bwMode="auto">
          <a:xfrm>
            <a:off x="2800350" y="1341438"/>
            <a:ext cx="2257425" cy="1228725"/>
          </a:xfrm>
          <a:prstGeom prst="rect">
            <a:avLst/>
          </a:prstGeom>
          <a:noFill/>
          <a:ln w="9525">
            <a:noFill/>
            <a:miter lim="800000"/>
            <a:headEnd/>
            <a:tailEnd/>
          </a:ln>
        </p:spPr>
      </p:pic>
      <p:sp>
        <p:nvSpPr>
          <p:cNvPr id="17" name="TextBox 16"/>
          <p:cNvSpPr txBox="1">
            <a:spLocks noChangeArrowheads="1"/>
          </p:cNvSpPr>
          <p:nvPr/>
        </p:nvSpPr>
        <p:spPr bwMode="auto">
          <a:xfrm>
            <a:off x="2323456" y="5229226"/>
            <a:ext cx="6617344" cy="1200329"/>
          </a:xfrm>
          <a:prstGeom prst="rect">
            <a:avLst/>
          </a:prstGeom>
          <a:noFill/>
          <a:ln w="9525">
            <a:noFill/>
            <a:miter lim="800000"/>
            <a:headEnd/>
            <a:tailEnd/>
          </a:ln>
        </p:spPr>
        <p:txBody>
          <a:bodyPr wrap="square">
            <a:spAutoFit/>
          </a:bodyPr>
          <a:lstStyle/>
          <a:p>
            <a:r>
              <a:rPr lang="en-GB" b="1" dirty="0">
                <a:solidFill>
                  <a:srgbClr val="FFFF00"/>
                </a:solidFill>
                <a:latin typeface="Franklin Gothic Book" pitchFamily="34" charset="0"/>
              </a:rPr>
              <a:t>All students will cover all related technology  to National 5 Design &amp; Manufacture. This will be enhanced by having a series of Homework Exercises and regular topic assessment to ensure all pupils have the potential to achieve national 5 level. </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3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1000"/>
                                        <p:tgtEl>
                                          <p:spTgt spid="17"/>
                                        </p:tgtEl>
                                      </p:cBhvr>
                                    </p:animEffect>
                                    <p:anim calcmode="lin" valueType="num">
                                      <p:cBhvr>
                                        <p:cTn id="34" dur="1000" fill="hold"/>
                                        <p:tgtEl>
                                          <p:spTgt spid="17"/>
                                        </p:tgtEl>
                                        <p:attrNameLst>
                                          <p:attrName>ppt_x</p:attrName>
                                        </p:attrNameLst>
                                      </p:cBhvr>
                                      <p:tavLst>
                                        <p:tav tm="0">
                                          <p:val>
                                            <p:strVal val="#ppt_x"/>
                                          </p:val>
                                        </p:tav>
                                        <p:tav tm="100000">
                                          <p:val>
                                            <p:strVal val="#ppt_x"/>
                                          </p:val>
                                        </p:tav>
                                      </p:tavLst>
                                    </p:anim>
                                    <p:anim calcmode="lin" valueType="num">
                                      <p:cBhvr>
                                        <p:cTn id="3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1" grpId="0"/>
      <p:bldP spid="12"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5045075" cy="549275"/>
          </a:xfrm>
        </p:spPr>
        <p:txBody>
          <a:bodyPr>
            <a:normAutofit fontScale="90000"/>
          </a:bodyPr>
          <a:lstStyle/>
          <a:p>
            <a:pPr eaLnBrk="1" fontAlgn="auto" hangingPunct="1">
              <a:spcAft>
                <a:spcPts val="0"/>
              </a:spcAft>
              <a:defRPr/>
            </a:pPr>
            <a:r>
              <a:rPr lang="en-GB" dirty="0" smtClean="0">
                <a:solidFill>
                  <a:srgbClr val="FFFF00"/>
                </a:solidFill>
              </a:rPr>
              <a:t>Weekly Period structure</a:t>
            </a:r>
            <a:endParaRPr lang="en-GB" dirty="0">
              <a:solidFill>
                <a:srgbClr val="FFFF00"/>
              </a:solidFill>
            </a:endParaRPr>
          </a:p>
        </p:txBody>
      </p:sp>
      <p:sp>
        <p:nvSpPr>
          <p:cNvPr id="3" name="TextBox 2"/>
          <p:cNvSpPr txBox="1"/>
          <p:nvPr/>
        </p:nvSpPr>
        <p:spPr>
          <a:xfrm>
            <a:off x="323850" y="1628775"/>
            <a:ext cx="7561263" cy="3140075"/>
          </a:xfrm>
          <a:prstGeom prst="rect">
            <a:avLst/>
          </a:prstGeom>
          <a:noFill/>
        </p:spPr>
        <p:txBody>
          <a:bodyPr>
            <a:spAutoFit/>
          </a:bodyPr>
          <a:lstStyle/>
          <a:p>
            <a:pPr fontAlgn="auto">
              <a:spcBef>
                <a:spcPts val="0"/>
              </a:spcBef>
              <a:spcAft>
                <a:spcPts val="0"/>
              </a:spcAft>
              <a:defRPr/>
            </a:pPr>
            <a:r>
              <a:rPr lang="en-GB" dirty="0">
                <a:latin typeface="+mn-lt"/>
              </a:rPr>
              <a:t>To ensure that all topic areas are completed and students are ‘On Track’ with the course and their work the 4 Period week will be divided into:</a:t>
            </a:r>
          </a:p>
          <a:p>
            <a:pPr fontAlgn="auto">
              <a:spcBef>
                <a:spcPts val="0"/>
              </a:spcBef>
              <a:spcAft>
                <a:spcPts val="0"/>
              </a:spcAft>
              <a:defRPr/>
            </a:pPr>
            <a:endParaRPr lang="en-GB" dirty="0">
              <a:latin typeface="+mn-lt"/>
            </a:endParaRPr>
          </a:p>
          <a:p>
            <a:pPr marL="285750" indent="-285750" fontAlgn="auto">
              <a:spcBef>
                <a:spcPts val="0"/>
              </a:spcBef>
              <a:spcAft>
                <a:spcPts val="0"/>
              </a:spcAft>
              <a:buFont typeface="Arial" pitchFamily="34" charset="0"/>
              <a:buChar char="•"/>
              <a:defRPr/>
            </a:pPr>
            <a:r>
              <a:rPr lang="en-GB" b="1" i="1" dirty="0">
                <a:latin typeface="+mn-lt"/>
              </a:rPr>
              <a:t>Technology Knowledge and Understanding (1 period minimum)</a:t>
            </a:r>
          </a:p>
          <a:p>
            <a:pPr marL="285750" indent="-285750" fontAlgn="auto">
              <a:spcBef>
                <a:spcPts val="0"/>
              </a:spcBef>
              <a:spcAft>
                <a:spcPts val="0"/>
              </a:spcAft>
              <a:buFont typeface="Arial" pitchFamily="34" charset="0"/>
              <a:buChar char="•"/>
              <a:defRPr/>
            </a:pPr>
            <a:r>
              <a:rPr lang="en-GB" b="1" i="1" dirty="0">
                <a:latin typeface="+mn-lt"/>
              </a:rPr>
              <a:t>Product Evaluation (1 period minimum –ICT resources required)</a:t>
            </a:r>
          </a:p>
          <a:p>
            <a:pPr marL="285750" indent="-285750" fontAlgn="auto">
              <a:spcBef>
                <a:spcPts val="0"/>
              </a:spcBef>
              <a:spcAft>
                <a:spcPts val="0"/>
              </a:spcAft>
              <a:buFont typeface="Arial" pitchFamily="34" charset="0"/>
              <a:buChar char="•"/>
              <a:defRPr/>
            </a:pPr>
            <a:r>
              <a:rPr lang="en-GB" b="1" i="1" dirty="0">
                <a:latin typeface="+mn-lt"/>
              </a:rPr>
              <a:t>Design Tasks (2 periods)</a:t>
            </a:r>
          </a:p>
          <a:p>
            <a:pPr marL="285750" indent="-285750" fontAlgn="auto">
              <a:spcBef>
                <a:spcPts val="0"/>
              </a:spcBef>
              <a:spcAft>
                <a:spcPts val="0"/>
              </a:spcAft>
              <a:buFont typeface="Arial" pitchFamily="34" charset="0"/>
              <a:buChar char="•"/>
              <a:defRPr/>
            </a:pPr>
            <a:endParaRPr lang="en-GB" b="1" i="1" dirty="0">
              <a:latin typeface="+mn-lt"/>
            </a:endParaRPr>
          </a:p>
          <a:p>
            <a:pPr fontAlgn="auto">
              <a:spcBef>
                <a:spcPts val="0"/>
              </a:spcBef>
              <a:spcAft>
                <a:spcPts val="0"/>
              </a:spcAft>
              <a:defRPr/>
            </a:pPr>
            <a:r>
              <a:rPr lang="en-GB" dirty="0">
                <a:latin typeface="+mn-lt"/>
              </a:rPr>
              <a:t>Students will be kept to a strict timeline for completion of work. Unfinished work must be completed at home or during lunchtime within the Technical Department.</a:t>
            </a:r>
          </a:p>
          <a:p>
            <a:pPr fontAlgn="auto">
              <a:spcBef>
                <a:spcPts val="0"/>
              </a:spcBef>
              <a:spcAft>
                <a:spcPts val="0"/>
              </a:spcAft>
              <a:defRPr/>
            </a:pPr>
            <a:endParaRPr lang="en-GB" dirty="0">
              <a:latin typeface="+mn-lt"/>
            </a:endParaRPr>
          </a:p>
        </p:txBody>
      </p:sp>
      <p:sp>
        <p:nvSpPr>
          <p:cNvPr id="4" name="TextBox 3"/>
          <p:cNvSpPr txBox="1">
            <a:spLocks noChangeArrowheads="1"/>
          </p:cNvSpPr>
          <p:nvPr/>
        </p:nvSpPr>
        <p:spPr bwMode="auto">
          <a:xfrm>
            <a:off x="1908175" y="4783138"/>
            <a:ext cx="6767513" cy="1322387"/>
          </a:xfrm>
          <a:prstGeom prst="rect">
            <a:avLst/>
          </a:prstGeom>
          <a:noFill/>
          <a:ln w="9525">
            <a:noFill/>
            <a:miter lim="800000"/>
            <a:headEnd/>
            <a:tailEnd/>
          </a:ln>
        </p:spPr>
        <p:txBody>
          <a:bodyPr>
            <a:spAutoFit/>
          </a:bodyPr>
          <a:lstStyle/>
          <a:p>
            <a:r>
              <a:rPr lang="en-GB" sz="2000" b="1" dirty="0">
                <a:solidFill>
                  <a:srgbClr val="FFFF00"/>
                </a:solidFill>
                <a:latin typeface="Franklin Gothic Book" pitchFamily="34" charset="0"/>
              </a:rPr>
              <a:t>All students will need to show a more mature attitude to all aspects of their work throughout the year. This will ensure all work is completed to a standard that reflects their true ability and should  result in successfully attaining a National 5 pass.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44" descr="http://www.sketchmyworld.com/wp-content/uploads/2011/06/product-sketch-june-14-key-cabinet.jpg">
            <a:hlinkClick r:id="rId2"/>
          </p:cNvPr>
          <p:cNvPicPr>
            <a:picLocks noChangeAspect="1" noChangeArrowheads="1"/>
          </p:cNvPicPr>
          <p:nvPr/>
        </p:nvPicPr>
        <p:blipFill>
          <a:blip r:embed="rId3"/>
          <a:srcRect/>
          <a:stretch>
            <a:fillRect/>
          </a:stretch>
        </p:blipFill>
        <p:spPr bwMode="auto">
          <a:xfrm>
            <a:off x="5989499" y="1654758"/>
            <a:ext cx="2051412" cy="2097658"/>
          </a:xfrm>
          <a:prstGeom prst="rect">
            <a:avLst/>
          </a:prstGeom>
          <a:noFill/>
          <a:ln w="9525">
            <a:noFill/>
            <a:miter lim="800000"/>
            <a:headEnd/>
            <a:tailEnd/>
          </a:ln>
        </p:spPr>
      </p:pic>
      <p:pic>
        <p:nvPicPr>
          <p:cNvPr id="20482" name="Picture 2" descr="http://www.jarrold.co.uk/UserData/root/Images/Products/Office%20Accessories/ergosoft_pencil.jpg">
            <a:hlinkClick r:id="rId4"/>
          </p:cNvPr>
          <p:cNvPicPr>
            <a:picLocks noChangeAspect="1" noChangeArrowheads="1"/>
          </p:cNvPicPr>
          <p:nvPr/>
        </p:nvPicPr>
        <p:blipFill>
          <a:blip r:embed="rId5"/>
          <a:srcRect/>
          <a:stretch>
            <a:fillRect/>
          </a:stretch>
        </p:blipFill>
        <p:spPr bwMode="auto">
          <a:xfrm>
            <a:off x="3449638" y="1733625"/>
            <a:ext cx="1941512" cy="1939925"/>
          </a:xfrm>
          <a:prstGeom prst="rect">
            <a:avLst/>
          </a:prstGeom>
          <a:noFill/>
          <a:ln w="9525">
            <a:noFill/>
            <a:miter lim="800000"/>
            <a:headEnd/>
            <a:tailEnd/>
          </a:ln>
        </p:spPr>
      </p:pic>
      <p:sp>
        <p:nvSpPr>
          <p:cNvPr id="2" name="Title 1"/>
          <p:cNvSpPr>
            <a:spLocks noGrp="1"/>
          </p:cNvSpPr>
          <p:nvPr>
            <p:ph type="title"/>
          </p:nvPr>
        </p:nvSpPr>
        <p:spPr>
          <a:xfrm>
            <a:off x="368300" y="236537"/>
            <a:ext cx="9638655" cy="547688"/>
          </a:xfrm>
        </p:spPr>
        <p:txBody>
          <a:bodyPr>
            <a:normAutofit fontScale="90000"/>
          </a:bodyPr>
          <a:lstStyle/>
          <a:p>
            <a:pPr eaLnBrk="1" fontAlgn="auto" hangingPunct="1">
              <a:spcAft>
                <a:spcPts val="0"/>
              </a:spcAft>
              <a:defRPr/>
            </a:pPr>
            <a:r>
              <a:rPr lang="en-GB" dirty="0" smtClean="0">
                <a:solidFill>
                  <a:srgbClr val="FFFF00"/>
                </a:solidFill>
              </a:rPr>
              <a:t>Equipment and homework</a:t>
            </a:r>
            <a:endParaRPr lang="en-GB" dirty="0">
              <a:solidFill>
                <a:srgbClr val="FFFF00"/>
              </a:solidFill>
            </a:endParaRPr>
          </a:p>
        </p:txBody>
      </p:sp>
      <p:sp>
        <p:nvSpPr>
          <p:cNvPr id="3" name="TextBox 2"/>
          <p:cNvSpPr txBox="1"/>
          <p:nvPr/>
        </p:nvSpPr>
        <p:spPr>
          <a:xfrm>
            <a:off x="622300" y="784225"/>
            <a:ext cx="7272338" cy="955675"/>
          </a:xfrm>
          <a:prstGeom prst="rect">
            <a:avLst/>
          </a:prstGeom>
          <a:noFill/>
        </p:spPr>
        <p:txBody>
          <a:bodyPr>
            <a:spAutoFit/>
          </a:bodyPr>
          <a:lstStyle/>
          <a:p>
            <a:pPr fontAlgn="auto">
              <a:spcBef>
                <a:spcPts val="0"/>
              </a:spcBef>
              <a:spcAft>
                <a:spcPts val="0"/>
              </a:spcAft>
              <a:defRPr/>
            </a:pPr>
            <a:r>
              <a:rPr lang="en-GB" sz="1400" b="1" u="sng" dirty="0">
                <a:latin typeface="+mn-lt"/>
              </a:rPr>
              <a:t>Equipment</a:t>
            </a:r>
          </a:p>
          <a:p>
            <a:pPr marL="285750" indent="-285750" fontAlgn="auto">
              <a:spcBef>
                <a:spcPts val="0"/>
              </a:spcBef>
              <a:spcAft>
                <a:spcPts val="0"/>
              </a:spcAft>
              <a:buFont typeface="Arial" pitchFamily="34" charset="0"/>
              <a:buChar char="•"/>
              <a:defRPr/>
            </a:pPr>
            <a:r>
              <a:rPr lang="en-GB" sz="1400" dirty="0">
                <a:latin typeface="+mn-lt"/>
              </a:rPr>
              <a:t>Students will be issued with  a Homework Technology Booklet. </a:t>
            </a:r>
          </a:p>
          <a:p>
            <a:pPr marL="285750" indent="-285750" fontAlgn="auto">
              <a:spcBef>
                <a:spcPts val="0"/>
              </a:spcBef>
              <a:spcAft>
                <a:spcPts val="0"/>
              </a:spcAft>
              <a:buFont typeface="Arial" pitchFamily="34" charset="0"/>
              <a:buChar char="•"/>
              <a:defRPr/>
            </a:pPr>
            <a:r>
              <a:rPr lang="en-GB" sz="1400" dirty="0">
                <a:latin typeface="+mn-lt"/>
              </a:rPr>
              <a:t>Students will be expected to buy their own set of HB and Coloured pencils to enable them to complete sketching or design exercise at home. </a:t>
            </a:r>
          </a:p>
        </p:txBody>
      </p:sp>
      <p:sp>
        <p:nvSpPr>
          <p:cNvPr id="20485" name="AutoShape 4" descr="data:image/jpeg;base64,/9j/4AAQSkZJRgABAQAAAQABAAD/2wCEAAkGBw8PEA8PEA8PDw8QDxAPEBAPDxQPDhAPFBQWFhQRFRQYHCggGBolHRQVITEhJSkrLi4uFx8zODMsNygtLisBCgoKDg0OGhAQGi4mICQtLCwsLzQsLCwsLSwsLCwsLCwsLCwsLC03LCwsLCwsLC0sLCwsNy0sLCwsNy4sLCwsLP/AABEIALcBEwMBIgACEQEDEQH/xAAcAAEAAQUBAQAAAAAAAAAAAAAAAQMEBQYHAgj/xAA/EAABAwIDBgMFBwIFBAMAAAABAAIDBBEFITEGEiJBUWETcYEHMkKRoRQjM1JicrGCwWOistHwU3OS4RUkNP/EABoBAQEAAwEBAAAAAAAAAAAAAAABAgMFBAb/xAArEQEAAgEDAgYBAwUAAAAAAAAAAQIDBBEhMVESQXGRofAiBWHhMoHB0fH/2gAMAwEAAhEDEQA/ALSGoo8QyfaCc/Fo1x7rHYxs5PTcRbvxnR7c2rXGu6ZFbPgW2E0A8OUCaE5Fr87Dsvqt7V/p9nznhjz++sf6+WFimfG4OY4tcMwWmxC33Zf2lSw7sdUDIzTxB748+qwldQUtWTJSODHHMwuNs+gWv1NK+Nxa9paRyIUyYqZo2tBTJbHO9ZfRuE4xBVMD4ZGvB6HMeYV+vmjDcTnpnh8MjmOHQ5HzHNdP2X9pkcm7HVjw3aeIPcPn0XI1H6fenNOY+XUw66tuL8T8OkIqdPUMkaHMcHNIuCDcKoudMbPeWREUBERUERFBCIiAiIqCIigIiIIUooQEREBERBCIiAiIghERAREQfLD4iF5BV7ZUZIQV9dNOz5yL93mGYtILSQR0Wx0O0EcoEdYzxG6CQZPb3utXc0hSHLBlNd214hs4d3xqV4nh14fxG+YWvObbIqphuKTU7g+J5b25HsQtljrqLEOGYCmqOUrfw3H9QVi0x15YTX79/wA+6w2f2oqqFwMTyWXzjcbsP+y6zsvt9S1lmPPgzflecif0lcfxfA5qY8Q3mH3ZG5scOxWM0WjNpMWeN/Pu24dRfFO0ez6iBBRcM2Y9oFVR2ZITPCMt1x42js5dZ2f2npa5t4ZBv24o3ZPb6LiZ9Hkw9eY7uth1VMvHSezNIiLzPSIiIChSighERUEREBERQERQgIiKgiIoChEQFBUoghFKhAREVHz47DI5wX0hLjq6B34zf2/nHln2WIewgkEEEZEHIhUYZnMILSQRmCDYgrYKfFYKkblYCH2s2pjH3gPISN+Md9V9bFpjq+Z8P3799GBc26oSQ9Fm8Rwh8QEgLZYXe7LGd5nkebT2KxpCy2i0EWmFjcheg5XD4wVbviIWuazDbFolm8I2kmpx4ZtLCfejk4mkduizbcKpMQu6ke2GYi5p5DYE/pctHDlVilLSHNJaRmCDYhY7ecE1+/f+MhX0EsDzHKwscORH1CpU8743B8bnMe03DmmxCzVFtO2Vohro/Hj0EmkzB2dz9VUrdmd5hmo5BVRakN/FZ2c1ZReOlv4YeHt9+/dmy7L+058e7HWgvbp4zRxj9w5rqGHYjDUsEkMjZGHm03+fRfND2kGxBBGoORV7hGL1FI/xIJXRu5gHhd2I0K8Oo/TqX5pxPw9eHW2pxbmPl9KoufbL+0yGbdjqwIJNPEH4Tj3/ACrfo5GuAc0hzSLgg3BHmuNlw3xTtaHVx5aZI3rL2iItTYhFKhAREVBERQEREEIiKgiIoIRSoQEREBQpUICIio+XXRkLzdZmtoyw7sjS12m8BwnzWOmpiP7EaFfTY8tbxw+dtW1J2sr4bi0tOTuOsHZOaeJjx0c05ELK+FS1f4ZbTTm/3bj/APXef0uP4Z7HLuFrZFlLXELax2X1bRSQvLJGOY8ahwt6jqO6t1laHHuAQ1LPtEPwhxtJH3jfq3yzHZVqjBA9hmpH/aIwN5zMhURfuYNR3H0WUX7sduzX5IQdFbuaRqr4heS26s0ZVvstA5XmHYjNTvEkMjmOHQ/QjmreSDp8lR0WqY7tnE9G7NxeixABtW0U1TawqYxwPPLxGj+VicWwKems5wD4ne5LGd6Jw7ELAhyzGDbRVFLdoIkidk+GQb0Th5cvRSN69PZLRv1WKz+ze11XQECN+/FfOF5JZ6flPkrtuHUeIDepHtpqj4qaV3C4/wCG8/wtfxDD5qd5jljdG4cnD+DzWU+DLHhtH9mMeKk7x7u4bMbc0ldZm94M/wD0pDa5/S7Ry2lfLoNsxkRzGoW67L+0aqpd2OovUwDLM/fMHZ3PyK5eo/TZjnH7Ohh1/lk93bVCxeBbQUtczfp5Q4j3mHKRnm3VZRcm1ZrO0w6VbRaN4ERFFEREBERAUKVCAiIgKFKhAREQERQgIiINaxzZiOcHhF/Jc1xrZWanLiwbzObTou5EK0q6FkgIIC34801lpyYq3jaXznLTgmwBa7mx2voeas5IiF1/aTYpkgLmCx1yXPcTwyWE7srC5oyDwOMf7rqYdbE8Wc3LpLV5o11XNDWyQvbJG4te0gtI5FVJabIuBBb1GvyVo5hC6ETExw8n7S2VtfS1mVQBTzk//ojbeNxz/FjH+oZ9bqwxPCJqcjfaCx2ccrDvwyDq14yPlqsOCsrhWOywcOUkRyfDKN+F47tOh7jNI3joTG/VZFeHxgrY/wD4ynrOKjduTHWkldmT/gyHJ37Tn5rBzwOjcWPa5j2mzmuBa4HuCtkWi3DHaY5WD4iO4XgOV6tzwnZKnxKjZJF9xUx3jeRxMeW6Fze4tmPqvNqctcERa3Tfb0enT47ZpmsderQmv5g2K2nDdsHGP7NWs+10+XvH75ndr1gcawaoo5PDnYWk33XDON46tdzVk1ykTW8bxzCWrNZmJbjVbOMmYZ8Pk+0R2JdEcqiLsW81rb2EEgggjIg5EFUqOslgeJInuY8aOabFbZHj9HXgMr2GKe1m1cDQL9PEZz8ws4vavXmPlrmkT0/hrdLVSQvEkT3RvbmHMJa4eoXaPZ7tBX1cV6qAGMCzKn3HSf0c/MZLXdkvZyHSePUPjmphZ0Ijdds/Rzuje3Py16NX1tPRwOmmeyCCJubjwtaBkAB15ABczXajHb8Yjee/Z79HhvH5TO0du7INcDopXzvtT7Y62WoBoCKamjdwh7Gvkn7yX0B/KPn03bYv2y0tVuw1wFHObDxL3pnnz1Z65d1y9nR3dSReWPDgHNIc0i4INwR1BXpRRERBCIiAiIgKFKgoCIiAiIghSiIPahSio8PYCsPiuBxzAgtCzaghWJmEmHHdoNi3xEvhuPLQ9iFptTT7p3Xt8N/+Rx8+S+jZ6drgQQtU2g2SimBs0X8l68OqtR5c2mrdxGaAg2IsVQIstrxjZ2emJG7vx/lPL9p5LBOgDr7tzbVhye305+YXWxamt/VzMmG+PrzCyY8g3BstowfEftz2UlS0TOfwxTk2niIBPv8Axt14XLWXx20U0tQ6J7JGGzmODmnuDdbskTNZ8PXy9WGOa+KJnp5+jp0Ps8pr8Usx6DJoP0Wz4Ng1PRsLIm7gJ3t7eJLj6qlhWICaKKQi3iMa/XqLrItd8JtY6HNfF5tXnyfjktM7eT7DFpcNPyx1WmLYXDVxOgnYC12mViDyc08iFw/arAZsNm3JLuheT4M4HC/9Lujx09Qu/EgcJ003lZYzhsNVE+CoaJIpBbPW/I31BGoIW3Sa2+GdvJq1Okrlj93z2yRX+DUDqqohgZrLI1vk34negufRetrtlJ8LltcyUzz91Mf9D7aO+h+YGxeyGJjquSV5AMUdmA/mebXHoD81341lbY5tDhW0lq3isu2YeBCxkbAGsY0Na3kGgWC5HtZitDtI/wCzxVjqaWCSRsEUxtTVBBIErSPiNsr5gHTVbh7Scb+x4bUPY60so+zxZ2O/JcEjybvH0XzPm09CFyN955dLbaGX2j2Yq8Pfu1ETmtJs2QZxu8nDJYYjTMG4uRnlmRY/K+XULdtnvaHNFH9lrY219E4bro5s5Gjq15/v9Ff1uw1JXsdU4LP4hHE+hmcGzx9mk6+vzV27Jv3YXY32hV+FENik8WnvxU0xJjt+g6sPl8l9BbKbd0te2IObJSTys32Q1LTGZW3tvwvOUjbjUL5ywmKnojLLWse6phcGxUT43N3n5feyOIsGjpnc2WdxOnhmdBiM01VJHKD9moZLtqTJvDgh3NY7m+80D1KmyvppFxbZLbivpRJHM+KsbFvvfRmbexGmgGY3ZTwzlo1Bs7JdQ2a2oosSj8SkmbJb3me7Kw9HMOYU2N2ZUKVCiiIiAoUoghERAREQEREHtERUFClEEKC1elCDH12GslBBaM1z/aXYcOu+MWcMwRkQV1BU3xg6rOt5hhasS+dsQoJISWzNP/caM/6hz81kcI2chmaybxg8XG8wDK/5T2XXMX2fimBu0fJc7xTZOelk8WnJaeY+Fw6OHNem2py2p4a22l56abHW/imu8M/TPDWhosGgWDTkAO1svRZKmrLndd5ZrVabF48hMDBJzvcxk9ncvVZFrjYOa4ObrdvE0r569JieX0VLxMcNnZJbuOvRVGMtc3uPPMZ6C61umrS3IE+XL66LIMxJrSM7A6jlfsViyle11HFURvgkY2SJ4IcwjesP9/4XLcU2VqMLl8alcZaZx4c82/pJ6jrzXWIZWuzbc72Z6FHsDw5pAIIsWm2fay9GLNNPR58uGL+riO32IVNdT0waC5sL3vkZpKHEANNviAG9p1XPt8OycLHS/NfRWK7ORP3twWcOXO/Rcw2m2cAc7xIy08pWDi/qb8X8r21tE8w8NqzWdpaA9hHl1WV2YgmfM58Ur4PAikqJJoyQ6NjBrl1Nh6qlWYbLCL5SRnIOGbfI9D2KyWE4hHR0sjwIpZZ5vBkgfqKdrQSHDUBxOvUDos92Ew2Kl2wpsRhEeM0xeGkRtxCBlpY3EEgPsM9CbfRXkmD1FIZK1kj8WpJYRDHiFNIH1tHGARwtfcDI2OnPNqsqbD6eV9LSRRGGNkb8SqIpHb/iPNhDBvczoLHkVZPxGqwn7PWU7JKGSd0gmo33ML9y3GGO+E3HlyKyYsbju0u8I2U5k32xujmq5o42Vc4JyBLbloAy1ueawGHV01NI2aCV8MrfdfG4tcPUcl0gVGEY5YPDMMxA6kAfZZ3f2P8AzNartVsVWYcSXs34uUjOJtuRvyUmFdF2K9tnuw4mzsKqJv1kYP5HyXY8PxCGpjbNBKyaJwu18bg5pXxisxs3tPW4bJ4lJO6PPiYeKJ/ZzDkVjsr6/Rcx2J9sNJWFkFY37JUmzQ/N1NI792rP6su66aDfMZj6KCUREEIiICIiAihEFRERUEREBERAUKUQeSFRnpmvFiFcIg1bFtlopQeELTq7ZCaAl0DnMP6SR8+q6yQqb4QdQtdqRLZXJMONOr6uE2mjEoGRNtxx9Rl9FdRY1BJlvGJ19Jch/wCQyHquk1mDRSDNo+S1bFdi2OuWiy0WwQ9FdQtKepfGWubZzXa2N2nuOV+6zFNiLXEZ7rvqtNlwKppiTGXNH6TkfMaFSzE5W5Sxh3VzeB/n0P0Wm2KY6N0Zonq23FauzLMbvTAHw2t+LLtyWv4HtBSYo40s0Zgq7Os19t2W2oafzAZ7psdehWGxeoE3hmOR8bmBxv7rg4+pBWIqIxIWmpaRIwgsq4L74t7rni97g2N75WXqwUiKvJntvLOY/sXJEXPhyvqLXa4dCOa0LEcAa643RDKDkw3Ebv2O+E9tF2XZXajxgymrSwvcAIaoEeFUdGv5Ml7aHlY5K+2g2RinB4Re3Rb2lxOlq2b1XDibagOqhEHVELWtkjbFbcaYgAHNyBLm+oKwm1taamoMjHSyQRsZDC6Vxe7cY0DetfhuQTbvnmt/xrZuWC7XM8aLo73m20LHahapU4ULuMJLuZY4bso9PiVRp4K3XZT2hVFI0Qzj7XSZAxS8RaP0OOnloteqsPBuRwu+l/Lksa9pabOBBVR1DEdmMMxdjp8IlbFVAbzqOT7vePMNB09MvJc0qaKSKR0L27sjHFr2/lIyN14gndG4PY4tc03a5psQRzBV+yUvJkcSXvO89zjdznHUkoK9BCGWtrzK+hvZPiD5aIse4u8Fwa0nMhhHu+lj818/U4uQu6eyazKV5Or3j/KP/akjoSLw1917WKpUIiAiIghSoUoPaIiAiIgIiICIiAiIgIiIIXktuvahBazUbXagLD12zsT78I+S2JRZTZlFphzfEtkiLlqwbsOkiPEzeHcXXYXxAqxqcMY/kFPCvjc2h2ep6kHwpH00jhZzRxRO82nn3uuk4PTeFBFEZHzFjA0ySG73ef8AHkFh58BDTvMyKv6F72ZOWTGV1W4eyUEFoN1oO02w7X3dGN1wzBGRB7FdKjddRJGDqqj52xXDHxktnYTbIStHGP3DmsBiGE8NxZ7Do9v/ADJfRuL7PxTggtC5xjuxksJc+DK+rbXa7zCu443PQkEAac76hXkUFlsGI0Iud5hieNRqw92n+yxrKWR53Y2k99Gj1RCmyc0AbzibADqukYDiD6VrGA3sM+7jqtawnCWwjePFIdXdBzAWYiYSf7c1jMsoh0zBMcElgTmtkifdc32dgdvArf6M5BCV8igKUQUKVCAiIqKiIigIiICIiAiIgIiICIoQSoREBERAUKUQeS1UnU4PJV0QUmNsvdlKIPJCozUzXCxCuEQapjGysMtzuC/ktQrdlHRnhbl5LrJCt5qVruSDlMeBSHkstQbPEWuFvAoWjkqjaYDki7sVh+HBgGSzELLL02NVAER6ClQEQSoREBERUVERFAREQEREBQpRBCKVCAiIgIiICIiAiIgIiICIiAoUqEBERB5sllKIIsilEEIpUICIiAiIqKiIigIiICIiAiIghSiIIRSiCEREBERAREQEREBERAUKUQQiIgKERAREQEREEIiICIio/9k="/>
          <p:cNvSpPr>
            <a:spLocks noChangeAspect="1" noChangeArrowheads="1"/>
          </p:cNvSpPr>
          <p:nvPr/>
        </p:nvSpPr>
        <p:spPr bwMode="auto">
          <a:xfrm>
            <a:off x="63500" y="-144463"/>
            <a:ext cx="304800" cy="304801"/>
          </a:xfrm>
          <a:prstGeom prst="rect">
            <a:avLst/>
          </a:prstGeom>
          <a:noFill/>
          <a:ln w="9525">
            <a:noFill/>
            <a:miter lim="800000"/>
            <a:headEnd/>
            <a:tailEnd/>
          </a:ln>
        </p:spPr>
        <p:txBody>
          <a:bodyPr/>
          <a:lstStyle/>
          <a:p>
            <a:endParaRPr lang="en-GB">
              <a:latin typeface="Franklin Gothic Book" pitchFamily="34" charset="0"/>
            </a:endParaRPr>
          </a:p>
        </p:txBody>
      </p:sp>
      <p:sp>
        <p:nvSpPr>
          <p:cNvPr id="20486" name="AutoShape 6" descr="data:image/jpeg;base64,/9j/4AAQSkZJRgABAQAAAQABAAD/2wCEAAkGBw8PEA8PEA8PDw8QDxAPEBAPDxQPDhAPFBQWFhQRFRQYHCggGBolHRQVITEhJSkrLi4uFx8zODMsNygtLisBCgoKDg0OGhAQGi4mICQtLCwsLzQsLCwsLSwsLCwsLCwsLCwsLC03LCwsLCwsLC0sLCwsNy0sLCwsNy4sLCwsLP/AABEIALcBEwMBIgACEQEDEQH/xAAcAAEAAQUBAQAAAAAAAAAAAAAAAQMEBQYHAgj/xAA/EAABAwIDBgMFBwIFBAMAAAABAAIDBBEFITEGEiJBUWETcYEHMkKRoRQjM1JicrGCwWOistHwU3OS4RUkNP/EABoBAQEAAwEBAAAAAAAAAAAAAAABAgMFBAb/xAArEQEAAgEDAgYBAwUAAAAAAAAAAQIDBBEhMVESQXGRofAiBWHhMoHB0fH/2gAMAwEAAhEDEQA/ALSGoo8QyfaCc/Fo1x7rHYxs5PTcRbvxnR7c2rXGu6ZFbPgW2E0A8OUCaE5Fr87Dsvqt7V/p9nznhjz++sf6+WFimfG4OY4tcMwWmxC33Zf2lSw7sdUDIzTxB748+qwldQUtWTJSODHHMwuNs+gWv1NK+Nxa9paRyIUyYqZo2tBTJbHO9ZfRuE4xBVMD4ZGvB6HMeYV+vmjDcTnpnh8MjmOHQ5HzHNdP2X9pkcm7HVjw3aeIPcPn0XI1H6fenNOY+XUw66tuL8T8OkIqdPUMkaHMcHNIuCDcKoudMbPeWREUBERUERFBCIiAiIqCIigIiIIUooQEREBERBCIiAiIghERAREQfLD4iF5BV7ZUZIQV9dNOz5yL93mGYtILSQR0Wx0O0EcoEdYzxG6CQZPb3utXc0hSHLBlNd214hs4d3xqV4nh14fxG+YWvObbIqphuKTU7g+J5b25HsQtljrqLEOGYCmqOUrfw3H9QVi0x15YTX79/wA+6w2f2oqqFwMTyWXzjcbsP+y6zsvt9S1lmPPgzflecif0lcfxfA5qY8Q3mH3ZG5scOxWM0WjNpMWeN/Pu24dRfFO0ez6iBBRcM2Y9oFVR2ZITPCMt1x42js5dZ2f2npa5t4ZBv24o3ZPb6LiZ9Hkw9eY7uth1VMvHSezNIiLzPSIiIChSighERUEREBERQERQgIiKgiIoChEQFBUoghFKhAREVHz47DI5wX0hLjq6B34zf2/nHln2WIewgkEEEZEHIhUYZnMILSQRmCDYgrYKfFYKkblYCH2s2pjH3gPISN+Md9V9bFpjq+Z8P3799GBc26oSQ9Fm8Rwh8QEgLZYXe7LGd5nkebT2KxpCy2i0EWmFjcheg5XD4wVbviIWuazDbFolm8I2kmpx4ZtLCfejk4mkduizbcKpMQu6ke2GYi5p5DYE/pctHDlVilLSHNJaRmCDYhY7ecE1+/f+MhX0EsDzHKwscORH1CpU8743B8bnMe03DmmxCzVFtO2Vohro/Hj0EmkzB2dz9VUrdmd5hmo5BVRakN/FZ2c1ZReOlv4YeHt9+/dmy7L+058e7HWgvbp4zRxj9w5rqGHYjDUsEkMjZGHm03+fRfND2kGxBBGoORV7hGL1FI/xIJXRu5gHhd2I0K8Oo/TqX5pxPw9eHW2pxbmPl9KoufbL+0yGbdjqwIJNPEH4Tj3/ACrfo5GuAc0hzSLgg3BHmuNlw3xTtaHVx5aZI3rL2iItTYhFKhAREVBERQEREEIiKgiIoIRSoQEREBQpUICIio+XXRkLzdZmtoyw7sjS12m8BwnzWOmpiP7EaFfTY8tbxw+dtW1J2sr4bi0tOTuOsHZOaeJjx0c05ELK+FS1f4ZbTTm/3bj/APXef0uP4Z7HLuFrZFlLXELax2X1bRSQvLJGOY8ahwt6jqO6t1laHHuAQ1LPtEPwhxtJH3jfq3yzHZVqjBA9hmpH/aIwN5zMhURfuYNR3H0WUX7sduzX5IQdFbuaRqr4heS26s0ZVvstA5XmHYjNTvEkMjmOHQ/QjmreSDp8lR0WqY7tnE9G7NxeixABtW0U1TawqYxwPPLxGj+VicWwKems5wD4ne5LGd6Jw7ELAhyzGDbRVFLdoIkidk+GQb0Th5cvRSN69PZLRv1WKz+ze11XQECN+/FfOF5JZ6flPkrtuHUeIDepHtpqj4qaV3C4/wCG8/wtfxDD5qd5jljdG4cnD+DzWU+DLHhtH9mMeKk7x7u4bMbc0ldZm94M/wD0pDa5/S7Ry2lfLoNsxkRzGoW67L+0aqpd2OovUwDLM/fMHZ3PyK5eo/TZjnH7Ohh1/lk93bVCxeBbQUtczfp5Q4j3mHKRnm3VZRcm1ZrO0w6VbRaN4ERFFEREBERAUKVCAiIgKFKhAREQERQgIiINaxzZiOcHhF/Jc1xrZWanLiwbzObTou5EK0q6FkgIIC34801lpyYq3jaXznLTgmwBa7mx2voeas5IiF1/aTYpkgLmCx1yXPcTwyWE7srC5oyDwOMf7rqYdbE8Wc3LpLV5o11XNDWyQvbJG4te0gtI5FVJabIuBBb1GvyVo5hC6ETExw8n7S2VtfS1mVQBTzk//ojbeNxz/FjH+oZ9bqwxPCJqcjfaCx2ccrDvwyDq14yPlqsOCsrhWOywcOUkRyfDKN+F47tOh7jNI3joTG/VZFeHxgrY/wD4ynrOKjduTHWkldmT/gyHJ37Tn5rBzwOjcWPa5j2mzmuBa4HuCtkWi3DHaY5WD4iO4XgOV6tzwnZKnxKjZJF9xUx3jeRxMeW6Fze4tmPqvNqctcERa3Tfb0enT47ZpmsderQmv5g2K2nDdsHGP7NWs+10+XvH75ndr1gcawaoo5PDnYWk33XDON46tdzVk1ykTW8bxzCWrNZmJbjVbOMmYZ8Pk+0R2JdEcqiLsW81rb2EEgggjIg5EFUqOslgeJInuY8aOabFbZHj9HXgMr2GKe1m1cDQL9PEZz8ws4vavXmPlrmkT0/hrdLVSQvEkT3RvbmHMJa4eoXaPZ7tBX1cV6qAGMCzKn3HSf0c/MZLXdkvZyHSePUPjmphZ0Ijdds/Rzuje3Py16NX1tPRwOmmeyCCJubjwtaBkAB15ABczXajHb8Yjee/Z79HhvH5TO0du7INcDopXzvtT7Y62WoBoCKamjdwh7Gvkn7yX0B/KPn03bYv2y0tVuw1wFHObDxL3pnnz1Z65d1y9nR3dSReWPDgHNIc0i4INwR1BXpRRERBCIiAiIgKFKgoCIiAiIghSiIPahSio8PYCsPiuBxzAgtCzaghWJmEmHHdoNi3xEvhuPLQ9iFptTT7p3Xt8N/+Rx8+S+jZ6drgQQtU2g2SimBs0X8l68OqtR5c2mrdxGaAg2IsVQIstrxjZ2emJG7vx/lPL9p5LBOgDr7tzbVhye305+YXWxamt/VzMmG+PrzCyY8g3BstowfEftz2UlS0TOfwxTk2niIBPv8Axt14XLWXx20U0tQ6J7JGGzmODmnuDdbskTNZ8PXy9WGOa+KJnp5+jp0Ps8pr8Usx6DJoP0Wz4Ng1PRsLIm7gJ3t7eJLj6qlhWICaKKQi3iMa/XqLrItd8JtY6HNfF5tXnyfjktM7eT7DFpcNPyx1WmLYXDVxOgnYC12mViDyc08iFw/arAZsNm3JLuheT4M4HC/9Lujx09Qu/EgcJ003lZYzhsNVE+CoaJIpBbPW/I31BGoIW3Sa2+GdvJq1Okrlj93z2yRX+DUDqqohgZrLI1vk34negufRetrtlJ8LltcyUzz91Mf9D7aO+h+YGxeyGJjquSV5AMUdmA/mebXHoD81341lbY5tDhW0lq3isu2YeBCxkbAGsY0Na3kGgWC5HtZitDtI/wCzxVjqaWCSRsEUxtTVBBIErSPiNsr5gHTVbh7Scb+x4bUPY60so+zxZ2O/JcEjybvH0XzPm09CFyN955dLbaGX2j2Yq8Pfu1ETmtJs2QZxu8nDJYYjTMG4uRnlmRY/K+XULdtnvaHNFH9lrY219E4bro5s5Gjq15/v9Ff1uw1JXsdU4LP4hHE+hmcGzx9mk6+vzV27Jv3YXY32hV+FENik8WnvxU0xJjt+g6sPl8l9BbKbd0te2IObJSTys32Q1LTGZW3tvwvOUjbjUL5ywmKnojLLWse6phcGxUT43N3n5feyOIsGjpnc2WdxOnhmdBiM01VJHKD9moZLtqTJvDgh3NY7m+80D1KmyvppFxbZLbivpRJHM+KsbFvvfRmbexGmgGY3ZTwzlo1Bs7JdQ2a2oosSj8SkmbJb3me7Kw9HMOYU2N2ZUKVCiiIiAoUoghERAREQEREHtERUFClEEKC1elCDH12GslBBaM1z/aXYcOu+MWcMwRkQV1BU3xg6rOt5hhasS+dsQoJISWzNP/caM/6hz81kcI2chmaybxg8XG8wDK/5T2XXMX2fimBu0fJc7xTZOelk8WnJaeY+Fw6OHNem2py2p4a22l56abHW/imu8M/TPDWhosGgWDTkAO1svRZKmrLndd5ZrVabF48hMDBJzvcxk9ncvVZFrjYOa4ObrdvE0r569JieX0VLxMcNnZJbuOvRVGMtc3uPPMZ6C61umrS3IE+XL66LIMxJrSM7A6jlfsViyle11HFURvgkY2SJ4IcwjesP9/4XLcU2VqMLl8alcZaZx4c82/pJ6jrzXWIZWuzbc72Z6FHsDw5pAIIsWm2fay9GLNNPR58uGL+riO32IVNdT0waC5sL3vkZpKHEANNviAG9p1XPt8OycLHS/NfRWK7ORP3twWcOXO/Rcw2m2cAc7xIy08pWDi/qb8X8r21tE8w8NqzWdpaA9hHl1WV2YgmfM58Ur4PAikqJJoyQ6NjBrl1Nh6qlWYbLCL5SRnIOGbfI9D2KyWE4hHR0sjwIpZZ5vBkgfqKdrQSHDUBxOvUDos92Ew2Kl2wpsRhEeM0xeGkRtxCBlpY3EEgPsM9CbfRXkmD1FIZK1kj8WpJYRDHiFNIH1tHGARwtfcDI2OnPNqsqbD6eV9LSRRGGNkb8SqIpHb/iPNhDBvczoLHkVZPxGqwn7PWU7JKGSd0gmo33ML9y3GGO+E3HlyKyYsbju0u8I2U5k32xujmq5o42Vc4JyBLbloAy1ueawGHV01NI2aCV8MrfdfG4tcPUcl0gVGEY5YPDMMxA6kAfZZ3f2P8AzNartVsVWYcSXs34uUjOJtuRvyUmFdF2K9tnuw4mzsKqJv1kYP5HyXY8PxCGpjbNBKyaJwu18bg5pXxisxs3tPW4bJ4lJO6PPiYeKJ/ZzDkVjsr6/Rcx2J9sNJWFkFY37JUmzQ/N1NI792rP6su66aDfMZj6KCUREEIiICIiAihEFRERUEREBERAUKUQeSFRnpmvFiFcIg1bFtlopQeELTq7ZCaAl0DnMP6SR8+q6yQqb4QdQtdqRLZXJMONOr6uE2mjEoGRNtxx9Rl9FdRY1BJlvGJ19Jch/wCQyHquk1mDRSDNo+S1bFdi2OuWiy0WwQ9FdQtKepfGWubZzXa2N2nuOV+6zFNiLXEZ7rvqtNlwKppiTGXNH6TkfMaFSzE5W5Sxh3VzeB/n0P0Wm2KY6N0Zonq23FauzLMbvTAHw2t+LLtyWv4HtBSYo40s0Zgq7Os19t2W2oafzAZ7psdehWGxeoE3hmOR8bmBxv7rg4+pBWIqIxIWmpaRIwgsq4L74t7rni97g2N75WXqwUiKvJntvLOY/sXJEXPhyvqLXa4dCOa0LEcAa643RDKDkw3Ebv2O+E9tF2XZXajxgymrSwvcAIaoEeFUdGv5Ml7aHlY5K+2g2RinB4Re3Rb2lxOlq2b1XDibagOqhEHVELWtkjbFbcaYgAHNyBLm+oKwm1taamoMjHSyQRsZDC6Vxe7cY0DetfhuQTbvnmt/xrZuWC7XM8aLo73m20LHahapU4ULuMJLuZY4bso9PiVRp4K3XZT2hVFI0Qzj7XSZAxS8RaP0OOnloteqsPBuRwu+l/Lksa9pabOBBVR1DEdmMMxdjp8IlbFVAbzqOT7vePMNB09MvJc0qaKSKR0L27sjHFr2/lIyN14gndG4PY4tc03a5psQRzBV+yUvJkcSXvO89zjdznHUkoK9BCGWtrzK+hvZPiD5aIse4u8Fwa0nMhhHu+lj818/U4uQu6eyazKV5Or3j/KP/akjoSLw1917WKpUIiAiIghSoUoPaIiAiIgIiICIiAiIgIiIIXktuvahBazUbXagLD12zsT78I+S2JRZTZlFphzfEtkiLlqwbsOkiPEzeHcXXYXxAqxqcMY/kFPCvjc2h2ep6kHwpH00jhZzRxRO82nn3uuk4PTeFBFEZHzFjA0ySG73ef8AHkFh58BDTvMyKv6F72ZOWTGV1W4eyUEFoN1oO02w7X3dGN1wzBGRB7FdKjddRJGDqqj52xXDHxktnYTbIStHGP3DmsBiGE8NxZ7Do9v/ADJfRuL7PxTggtC5xjuxksJc+DK+rbXa7zCu443PQkEAac76hXkUFlsGI0Iud5hieNRqw92n+yxrKWR53Y2k99Gj1RCmyc0AbzibADqukYDiD6VrGA3sM+7jqtawnCWwjePFIdXdBzAWYiYSf7c1jMsoh0zBMcElgTmtkifdc32dgdvArf6M5BCV8igKUQUKVCAiIqKiIigIiICIiAiIgIiICIoQSoREBERAUKUQeS1UnU4PJV0QUmNsvdlKIPJCozUzXCxCuEQapjGysMtzuC/ktQrdlHRnhbl5LrJCt5qVruSDlMeBSHkstQbPEWuFvAoWjkqjaYDki7sVh+HBgGSzELLL02NVAER6ClQEQSoREBERUVERFAREQEREBQpRBCKVCAiIgIiICIiAiIgIiICIiAoUqEBERB5sllKIIsilEEIpUICIiAiIqKiIigIiICIiAiIghSiIIRSiCEREBERAREQEREBERAUKUQQiIgKERAREQEREEIiICIio/9k="/>
          <p:cNvSpPr>
            <a:spLocks noChangeAspect="1" noChangeArrowheads="1"/>
          </p:cNvSpPr>
          <p:nvPr/>
        </p:nvSpPr>
        <p:spPr bwMode="auto">
          <a:xfrm>
            <a:off x="215900" y="7938"/>
            <a:ext cx="304800" cy="304800"/>
          </a:xfrm>
          <a:prstGeom prst="rect">
            <a:avLst/>
          </a:prstGeom>
          <a:noFill/>
          <a:ln w="9525">
            <a:noFill/>
            <a:miter lim="800000"/>
            <a:headEnd/>
            <a:tailEnd/>
          </a:ln>
        </p:spPr>
        <p:txBody>
          <a:bodyPr/>
          <a:lstStyle/>
          <a:p>
            <a:endParaRPr lang="en-GB">
              <a:latin typeface="Franklin Gothic Book" pitchFamily="34" charset="0"/>
            </a:endParaRPr>
          </a:p>
        </p:txBody>
      </p:sp>
      <p:sp>
        <p:nvSpPr>
          <p:cNvPr id="9" name="TextBox 8"/>
          <p:cNvSpPr txBox="1"/>
          <p:nvPr/>
        </p:nvSpPr>
        <p:spPr>
          <a:xfrm>
            <a:off x="784225" y="3652838"/>
            <a:ext cx="7272338" cy="1168400"/>
          </a:xfrm>
          <a:prstGeom prst="rect">
            <a:avLst/>
          </a:prstGeom>
          <a:noFill/>
        </p:spPr>
        <p:txBody>
          <a:bodyPr>
            <a:spAutoFit/>
          </a:bodyPr>
          <a:lstStyle/>
          <a:p>
            <a:pPr fontAlgn="auto">
              <a:spcBef>
                <a:spcPts val="0"/>
              </a:spcBef>
              <a:spcAft>
                <a:spcPts val="0"/>
              </a:spcAft>
              <a:defRPr/>
            </a:pPr>
            <a:r>
              <a:rPr lang="en-GB" sz="1400" b="1" u="sng" dirty="0">
                <a:latin typeface="+mn-lt"/>
              </a:rPr>
              <a:t>Homework</a:t>
            </a:r>
            <a:r>
              <a:rPr lang="en-GB" sz="1400" dirty="0">
                <a:latin typeface="+mn-lt"/>
              </a:rPr>
              <a:t>  (A minimum of </a:t>
            </a:r>
            <a:r>
              <a:rPr lang="en-GB" sz="1400" b="1" dirty="0">
                <a:latin typeface="+mn-lt"/>
              </a:rPr>
              <a:t>TWO</a:t>
            </a:r>
            <a:r>
              <a:rPr lang="en-GB" sz="1400" dirty="0">
                <a:latin typeface="+mn-lt"/>
              </a:rPr>
              <a:t> homework exercises per week)</a:t>
            </a:r>
            <a:endParaRPr lang="en-GB" sz="1400" u="sng" dirty="0">
              <a:latin typeface="+mn-lt"/>
            </a:endParaRPr>
          </a:p>
          <a:p>
            <a:pPr marL="285750" indent="-285750" fontAlgn="auto">
              <a:spcBef>
                <a:spcPts val="0"/>
              </a:spcBef>
              <a:spcAft>
                <a:spcPts val="0"/>
              </a:spcAft>
              <a:buFont typeface="Arial" pitchFamily="34" charset="0"/>
              <a:buChar char="•"/>
              <a:defRPr/>
            </a:pPr>
            <a:r>
              <a:rPr lang="en-GB" sz="1400" dirty="0">
                <a:latin typeface="+mn-lt"/>
              </a:rPr>
              <a:t>Students will be expected to complete design sketching at home. </a:t>
            </a:r>
          </a:p>
          <a:p>
            <a:pPr marL="285750" indent="-285750" fontAlgn="auto">
              <a:spcBef>
                <a:spcPts val="0"/>
              </a:spcBef>
              <a:spcAft>
                <a:spcPts val="0"/>
              </a:spcAft>
              <a:buFont typeface="Arial" pitchFamily="34" charset="0"/>
              <a:buChar char="•"/>
              <a:defRPr/>
            </a:pPr>
            <a:r>
              <a:rPr lang="en-GB" sz="1400" dirty="0">
                <a:latin typeface="+mn-lt"/>
              </a:rPr>
              <a:t>Students will be given one homework exercise relating to the design assignment they are working on. This could range from design research, tool &amp; machine technology, manufacturing processes, product evaluation, etc..</a:t>
            </a:r>
          </a:p>
        </p:txBody>
      </p:sp>
      <p:pic>
        <p:nvPicPr>
          <p:cNvPr id="20488" name="Picture 8" descr="https://upload.wikimedia.org/wikipedia/commons/0/08/Pencils_hb.jpg">
            <a:hlinkClick r:id="rId6"/>
          </p:cNvPr>
          <p:cNvPicPr>
            <a:picLocks noChangeAspect="1" noChangeArrowheads="1"/>
          </p:cNvPicPr>
          <p:nvPr/>
        </p:nvPicPr>
        <p:blipFill>
          <a:blip r:embed="rId7"/>
          <a:srcRect/>
          <a:stretch>
            <a:fillRect/>
          </a:stretch>
        </p:blipFill>
        <p:spPr bwMode="auto">
          <a:xfrm>
            <a:off x="973931" y="2091530"/>
            <a:ext cx="1855787" cy="1236663"/>
          </a:xfrm>
          <a:prstGeom prst="rect">
            <a:avLst/>
          </a:prstGeom>
          <a:noFill/>
          <a:ln w="9525">
            <a:noFill/>
            <a:miter lim="800000"/>
            <a:headEnd/>
            <a:tailEnd/>
          </a:ln>
        </p:spPr>
      </p:pic>
      <p:sp>
        <p:nvSpPr>
          <p:cNvPr id="14" name="TextBox 13"/>
          <p:cNvSpPr txBox="1">
            <a:spLocks noChangeArrowheads="1"/>
          </p:cNvSpPr>
          <p:nvPr/>
        </p:nvSpPr>
        <p:spPr bwMode="auto">
          <a:xfrm>
            <a:off x="3635896" y="4855890"/>
            <a:ext cx="5329238" cy="1477962"/>
          </a:xfrm>
          <a:prstGeom prst="rect">
            <a:avLst/>
          </a:prstGeom>
          <a:noFill/>
          <a:ln w="9525">
            <a:noFill/>
            <a:miter lim="800000"/>
            <a:headEnd/>
            <a:tailEnd/>
          </a:ln>
        </p:spPr>
        <p:txBody>
          <a:bodyPr>
            <a:spAutoFit/>
          </a:bodyPr>
          <a:lstStyle/>
          <a:p>
            <a:pPr algn="ctr"/>
            <a:r>
              <a:rPr lang="en-GB" sz="3000" b="1" dirty="0">
                <a:solidFill>
                  <a:srgbClr val="FFFF00"/>
                </a:solidFill>
                <a:latin typeface="Franklin Gothic Book" pitchFamily="34" charset="0"/>
              </a:rPr>
              <a:t>HOMEWORK IS COMPULSORY AND SHOULD BE COMPLETED BY </a:t>
            </a:r>
            <a:r>
              <a:rPr lang="en-GB" sz="3000" b="1" u="sng" dirty="0">
                <a:solidFill>
                  <a:srgbClr val="FFFF00"/>
                </a:solidFill>
                <a:latin typeface="Franklin Gothic Book" pitchFamily="34" charset="0"/>
              </a:rPr>
              <a:t>ALL STUDENTS</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1000" fill="hold"/>
                                        <p:tgtEl>
                                          <p:spTgt spid="14"/>
                                        </p:tgtEl>
                                        <p:attrNameLst>
                                          <p:attrName>ppt_w</p:attrName>
                                        </p:attrNameLst>
                                      </p:cBhvr>
                                      <p:tavLst>
                                        <p:tav tm="0">
                                          <p:val>
                                            <p:fltVal val="0"/>
                                          </p:val>
                                        </p:tav>
                                        <p:tav tm="100000">
                                          <p:val>
                                            <p:strVal val="#ppt_w"/>
                                          </p:val>
                                        </p:tav>
                                      </p:tavLst>
                                    </p:anim>
                                    <p:anim calcmode="lin" valueType="num">
                                      <p:cBhvr>
                                        <p:cTn id="34" dur="1000" fill="hold"/>
                                        <p:tgtEl>
                                          <p:spTgt spid="14"/>
                                        </p:tgtEl>
                                        <p:attrNameLst>
                                          <p:attrName>ppt_h</p:attrName>
                                        </p:attrNameLst>
                                      </p:cBhvr>
                                      <p:tavLst>
                                        <p:tav tm="0">
                                          <p:val>
                                            <p:fltVal val="0"/>
                                          </p:val>
                                        </p:tav>
                                        <p:tav tm="100000">
                                          <p:val>
                                            <p:strVal val="#ppt_h"/>
                                          </p:val>
                                        </p:tav>
                                      </p:tavLst>
                                    </p:anim>
                                    <p:anim calcmode="lin" valueType="num">
                                      <p:cBhvr>
                                        <p:cTn id="35" dur="1000" fill="hold"/>
                                        <p:tgtEl>
                                          <p:spTgt spid="14"/>
                                        </p:tgtEl>
                                        <p:attrNameLst>
                                          <p:attrName>style.rotation</p:attrName>
                                        </p:attrNameLst>
                                      </p:cBhvr>
                                      <p:tavLst>
                                        <p:tav tm="0">
                                          <p:val>
                                            <p:fltVal val="90"/>
                                          </p:val>
                                        </p:tav>
                                        <p:tav tm="100000">
                                          <p:val>
                                            <p:fltVal val="0"/>
                                          </p:val>
                                        </p:tav>
                                      </p:tavLst>
                                    </p:anim>
                                    <p:animEffect transition="in" filter="fade">
                                      <p:cBhvr>
                                        <p:cTn id="3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3CAB0CFC1D5748BB7314B3A7CD248B" ma:contentTypeVersion="1" ma:contentTypeDescription="Create a new document." ma:contentTypeScope="" ma:versionID="0d919de3e9cff15977cd2187d5804ec7">
  <xsd:schema xmlns:xsd="http://www.w3.org/2001/XMLSchema" xmlns:xs="http://www.w3.org/2001/XMLSchema" xmlns:p="http://schemas.microsoft.com/office/2006/metadata/properties" xmlns:ns3="73f5a844-4bbd-4123-85f5-230a67c1f0a0" targetNamespace="http://schemas.microsoft.com/office/2006/metadata/properties" ma:root="true" ma:fieldsID="be279475c721743d1739edaebf130330" ns3:_="">
    <xsd:import namespace="73f5a844-4bbd-4123-85f5-230a67c1f0a0"/>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f5a844-4bbd-4123-85f5-230a67c1f0a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A58904-361A-4E00-8712-D27B150F0E2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F52DA30-78CD-48CB-9B0B-9EAEF8EA45BF}">
  <ds:schemaRefs>
    <ds:schemaRef ds:uri="http://schemas.microsoft.com/sharepoint/v3/contenttype/forms"/>
  </ds:schemaRefs>
</ds:datastoreItem>
</file>

<file path=customXml/itemProps3.xml><?xml version="1.0" encoding="utf-8"?>
<ds:datastoreItem xmlns:ds="http://schemas.openxmlformats.org/officeDocument/2006/customXml" ds:itemID="{EF740F10-989A-4EE0-8D55-33855D384D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f5a844-4bbd-4123-85f5-230a67c1f0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TC101790491[[fn=Mylar]]</Template>
  <TotalTime>451</TotalTime>
  <Words>977</Words>
  <Application>Microsoft Office PowerPoint</Application>
  <PresentationFormat>On-screen Show (4:3)</PresentationFormat>
  <Paragraphs>93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Mylar</vt:lpstr>
      <vt:lpstr>N4/5 Design &amp; manufacture</vt:lpstr>
      <vt:lpstr>National 4/5 Design &amp; manufacture</vt:lpstr>
      <vt:lpstr>Task 1: Product Evaluation</vt:lpstr>
      <vt:lpstr>PowerPoint Presentation</vt:lpstr>
      <vt:lpstr>PowerPoint Presentation</vt:lpstr>
      <vt:lpstr>Technology, Evaluation &amp; Safe working practices</vt:lpstr>
      <vt:lpstr>Weekly Period structure</vt:lpstr>
      <vt:lpstr>Equipment and 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S2 Design &amp; Technology</dc:title>
  <dc:creator>McCrory</dc:creator>
  <cp:lastModifiedBy>Administrator</cp:lastModifiedBy>
  <cp:revision>46</cp:revision>
  <dcterms:created xsi:type="dcterms:W3CDTF">2013-05-27T09:32:31Z</dcterms:created>
  <dcterms:modified xsi:type="dcterms:W3CDTF">2014-03-16T18:18:08Z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0x010100943CAB0CFC1D5748BB7314B3A7CD248B</vt:lpwstr>
  </property>
  <property fmtid="{D5CDD505-2E9C-101B-9397-08002B2CF9AE}" pid="3" name="IsMyDocuments">
    <vt:bool>true</vt:bool>
  </property>
</Properties>
</file>