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6" r:id="rId3"/>
    <p:sldId id="257" r:id="rId4"/>
    <p:sldId id="273" r:id="rId5"/>
    <p:sldId id="261" r:id="rId6"/>
    <p:sldId id="258" r:id="rId7"/>
    <p:sldId id="259" r:id="rId8"/>
    <p:sldId id="269" r:id="rId9"/>
    <p:sldId id="268" r:id="rId10"/>
    <p:sldId id="277" r:id="rId11"/>
    <p:sldId id="275" r:id="rId12"/>
    <p:sldId id="262" r:id="rId13"/>
    <p:sldId id="263" r:id="rId14"/>
    <p:sldId id="270" r:id="rId15"/>
    <p:sldId id="265" r:id="rId16"/>
    <p:sldId id="264" r:id="rId17"/>
    <p:sldId id="266" r:id="rId18"/>
    <p:sldId id="267"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4660"/>
  </p:normalViewPr>
  <p:slideViewPr>
    <p:cSldViewPr>
      <p:cViewPr varScale="1">
        <p:scale>
          <a:sx n="69" d="100"/>
          <a:sy n="69"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57E61-A95C-401E-8B71-37D26B08CE7C}" type="datetimeFigureOut">
              <a:rPr lang="en-GB" smtClean="0"/>
              <a:pPr/>
              <a:t>17/03/2014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112AC-72F3-4FFF-93C2-C02FDC86FE9B}" type="slidenum">
              <a:rPr lang="en-GB" smtClean="0"/>
              <a:pPr/>
              <a:t>‹#›</a:t>
            </a:fld>
            <a:endParaRPr lang="en-GB"/>
          </a:p>
        </p:txBody>
      </p:sp>
    </p:spTree>
    <p:extLst>
      <p:ext uri="{BB962C8B-B14F-4D97-AF65-F5344CB8AC3E}">
        <p14:creationId xmlns:p14="http://schemas.microsoft.com/office/powerpoint/2010/main" val="137807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A112AC-72F3-4FFF-93C2-C02FDC86FE9B}"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81925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97469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1117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5683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22895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48045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426296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7634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83065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201643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9AAD9-9228-4954-91DD-C5C8369A386D}"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8C677-A453-49B9-9E2E-04E537E50A7C}" type="slidenum">
              <a:rPr lang="en-GB" smtClean="0"/>
              <a:pPr/>
              <a:t>‹#›</a:t>
            </a:fld>
            <a:endParaRPr lang="en-GB"/>
          </a:p>
        </p:txBody>
      </p:sp>
    </p:spTree>
    <p:extLst>
      <p:ext uri="{BB962C8B-B14F-4D97-AF65-F5344CB8AC3E}">
        <p14:creationId xmlns:p14="http://schemas.microsoft.com/office/powerpoint/2010/main" val="355797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9AAD9-9228-4954-91DD-C5C8369A386D}" type="datetimeFigureOut">
              <a:rPr lang="en-GB" smtClean="0"/>
              <a:pPr/>
              <a:t>17/03/2014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8C677-A453-49B9-9E2E-04E537E50A7C}" type="slidenum">
              <a:rPr lang="en-GB" smtClean="0"/>
              <a:pPr/>
              <a:t>‹#›</a:t>
            </a:fld>
            <a:endParaRPr lang="en-GB"/>
          </a:p>
        </p:txBody>
      </p:sp>
    </p:spTree>
    <p:extLst>
      <p:ext uri="{BB962C8B-B14F-4D97-AF65-F5344CB8AC3E}">
        <p14:creationId xmlns:p14="http://schemas.microsoft.com/office/powerpoint/2010/main" val="185158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gif"/><Relationship Id="rId7"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gif"/><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805264"/>
            <a:ext cx="9144000" cy="646331"/>
          </a:xfrm>
          <a:prstGeom prst="rect">
            <a:avLst/>
          </a:prstGeom>
          <a:noFill/>
        </p:spPr>
        <p:txBody>
          <a:bodyPr wrap="square" rtlCol="0">
            <a:spAutoFit/>
          </a:bodyPr>
          <a:lstStyle/>
          <a:p>
            <a:pPr algn="ctr"/>
            <a:r>
              <a:rPr lang="en-GB" dirty="0" smtClean="0"/>
              <a:t>Your knowledge of desktop publishing terminology</a:t>
            </a:r>
          </a:p>
          <a:p>
            <a:pPr algn="ctr"/>
            <a:r>
              <a:rPr lang="en-GB" dirty="0" smtClean="0"/>
              <a:t> will be expanded as you progress within the subject</a:t>
            </a:r>
          </a:p>
        </p:txBody>
      </p:sp>
      <p:sp>
        <p:nvSpPr>
          <p:cNvPr id="5" name="Rectangle 4"/>
          <p:cNvSpPr/>
          <p:nvPr/>
        </p:nvSpPr>
        <p:spPr>
          <a:xfrm>
            <a:off x="5580112" y="3789040"/>
            <a:ext cx="331236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smtClean="0">
                <a:solidFill>
                  <a:srgbClr val="1F497D"/>
                </a:solidFill>
              </a:rPr>
              <a:t>THE A to Z of DTP</a:t>
            </a:r>
            <a:endParaRPr lang="en-GB" sz="3200" dirty="0">
              <a:solidFill>
                <a:srgbClr val="1F497D"/>
              </a:solidFill>
            </a:endParaRPr>
          </a:p>
        </p:txBody>
      </p:sp>
      <p:sp>
        <p:nvSpPr>
          <p:cNvPr id="6" name="Rectangle 5"/>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07522" y="908720"/>
            <a:ext cx="4725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2000" dirty="0" smtClean="0">
                <a:latin typeface="Impact" pitchFamily="34" charset="0"/>
              </a:rPr>
              <a:t> </a:t>
            </a:r>
            <a:r>
              <a:rPr lang="en-GB" sz="1600" dirty="0" smtClean="0">
                <a:latin typeface="Impact" pitchFamily="34" charset="0"/>
              </a:rPr>
              <a:t> </a:t>
            </a:r>
            <a:endParaRPr lang="en-GB" sz="1600" dirty="0">
              <a:latin typeface="Calibri" pitchFamily="34" charset="0"/>
            </a:endParaRPr>
          </a:p>
        </p:txBody>
      </p:sp>
      <p:sp>
        <p:nvSpPr>
          <p:cNvPr id="19" name="Rectangle 18"/>
          <p:cNvSpPr/>
          <p:nvPr/>
        </p:nvSpPr>
        <p:spPr>
          <a:xfrm>
            <a:off x="539552" y="3933056"/>
            <a:ext cx="1130438" cy="369332"/>
          </a:xfrm>
          <a:prstGeom prst="rect">
            <a:avLst/>
          </a:prstGeom>
        </p:spPr>
        <p:txBody>
          <a:bodyPr wrap="none">
            <a:spAutoFit/>
          </a:bodyPr>
          <a:lstStyle/>
          <a:p>
            <a:r>
              <a:rPr lang="en-GB" b="1" dirty="0" smtClean="0"/>
              <a:t>Underline</a:t>
            </a:r>
          </a:p>
        </p:txBody>
      </p:sp>
      <p:sp>
        <p:nvSpPr>
          <p:cNvPr id="15" name="Rectangle 14"/>
          <p:cNvSpPr/>
          <p:nvPr/>
        </p:nvSpPr>
        <p:spPr>
          <a:xfrm>
            <a:off x="1835696" y="4005064"/>
            <a:ext cx="6624736" cy="1200329"/>
          </a:xfrm>
          <a:prstGeom prst="rect">
            <a:avLst/>
          </a:prstGeom>
        </p:spPr>
        <p:txBody>
          <a:bodyPr wrap="square">
            <a:spAutoFit/>
          </a:bodyPr>
          <a:lstStyle/>
          <a:p>
            <a:r>
              <a:rPr lang="en-GB" dirty="0" smtClean="0"/>
              <a:t>An </a:t>
            </a:r>
            <a:r>
              <a:rPr lang="en-GB" b="1" dirty="0" smtClean="0"/>
              <a:t>underline</a:t>
            </a:r>
            <a:r>
              <a:rPr lang="en-GB" dirty="0" smtClean="0"/>
              <a:t>, also called an underscore, is one or more horizontal lines immediately below a portion of writing. Single, and occasionally double ("double-underscore"), underlining was originally used in hand-written or typewritten, documents to emphasise text. </a:t>
            </a:r>
            <a:endParaRPr lang="en-GB" dirty="0"/>
          </a:p>
        </p:txBody>
      </p:sp>
      <p:pic>
        <p:nvPicPr>
          <p:cNvPr id="16" name="Picture 2" descr="Body+text"/>
          <p:cNvPicPr>
            <a:picLocks noChangeAspect="1" noChangeArrowheads="1"/>
          </p:cNvPicPr>
          <p:nvPr/>
        </p:nvPicPr>
        <p:blipFill>
          <a:blip r:embed="rId2" cstate="print"/>
          <a:srcRect/>
          <a:stretch>
            <a:fillRect/>
          </a:stretch>
        </p:blipFill>
        <p:spPr bwMode="auto">
          <a:xfrm>
            <a:off x="5076056" y="836712"/>
            <a:ext cx="2886522" cy="2594990"/>
          </a:xfrm>
          <a:prstGeom prst="rect">
            <a:avLst/>
          </a:prstGeom>
          <a:noFill/>
        </p:spPr>
      </p:pic>
      <p:sp>
        <p:nvSpPr>
          <p:cNvPr id="20" name="Rectangle 19"/>
          <p:cNvSpPr/>
          <p:nvPr/>
        </p:nvSpPr>
        <p:spPr>
          <a:xfrm>
            <a:off x="467544" y="908720"/>
            <a:ext cx="1146852" cy="369332"/>
          </a:xfrm>
          <a:prstGeom prst="rect">
            <a:avLst/>
          </a:prstGeom>
        </p:spPr>
        <p:txBody>
          <a:bodyPr wrap="none">
            <a:spAutoFit/>
          </a:bodyPr>
          <a:lstStyle/>
          <a:p>
            <a:r>
              <a:rPr lang="en-GB" b="1" dirty="0" smtClean="0"/>
              <a:t>Text Wrap</a:t>
            </a:r>
          </a:p>
        </p:txBody>
      </p:sp>
      <p:sp>
        <p:nvSpPr>
          <p:cNvPr id="22" name="TextBox 21"/>
          <p:cNvSpPr txBox="1"/>
          <p:nvPr/>
        </p:nvSpPr>
        <p:spPr>
          <a:xfrm>
            <a:off x="1691680" y="908720"/>
            <a:ext cx="3240360" cy="1200329"/>
          </a:xfrm>
          <a:prstGeom prst="rect">
            <a:avLst/>
          </a:prstGeom>
          <a:noFill/>
        </p:spPr>
        <p:txBody>
          <a:bodyPr wrap="square" rtlCol="0">
            <a:spAutoFit/>
          </a:bodyPr>
          <a:lstStyle/>
          <a:p>
            <a:r>
              <a:rPr lang="en-GB" dirty="0" smtClean="0"/>
              <a:t>The text wraps of flows around a cropped image. It brings an informal modern feel to the page.</a:t>
            </a:r>
            <a:endParaRPr lang="en-GB" dirty="0"/>
          </a:p>
        </p:txBody>
      </p:sp>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58109" t="61323" r="3673" b="16112"/>
          <a:stretch/>
        </p:blipFill>
        <p:spPr bwMode="auto">
          <a:xfrm>
            <a:off x="5508104" y="3552978"/>
            <a:ext cx="3380510" cy="1316182"/>
          </a:xfrm>
          <a:prstGeom prst="rect">
            <a:avLst/>
          </a:prstGeom>
          <a:noFill/>
          <a:ln w="9525">
            <a:noFill/>
            <a:miter lim="800000"/>
            <a:headEnd/>
            <a:tailEnd/>
          </a:ln>
          <a:effectLst/>
        </p:spPr>
      </p:pic>
      <p:sp>
        <p:nvSpPr>
          <p:cNvPr id="3" name="TextBox 2"/>
          <p:cNvSpPr txBox="1"/>
          <p:nvPr/>
        </p:nvSpPr>
        <p:spPr>
          <a:xfrm>
            <a:off x="0" y="5734997"/>
            <a:ext cx="9144000" cy="646331"/>
          </a:xfrm>
          <a:prstGeom prst="rect">
            <a:avLst/>
          </a:prstGeom>
          <a:noFill/>
        </p:spPr>
        <p:txBody>
          <a:bodyPr wrap="square" rtlCol="0">
            <a:spAutoFit/>
          </a:bodyPr>
          <a:lstStyle/>
          <a:p>
            <a:pPr algn="ctr"/>
            <a:r>
              <a:rPr lang="en-GB" dirty="0" smtClean="0"/>
              <a:t>To achieve visual impact the designer must refer to a list of important  guidelines  called </a:t>
            </a:r>
          </a:p>
          <a:p>
            <a:pPr algn="ctr"/>
            <a:r>
              <a:rPr lang="en-GB" dirty="0" smtClean="0">
                <a:solidFill>
                  <a:schemeClr val="tx2">
                    <a:lumMod val="60000"/>
                    <a:lumOff val="40000"/>
                  </a:schemeClr>
                </a:solidFill>
              </a:rPr>
              <a:t>Design Elements and Design Principles</a:t>
            </a:r>
            <a:endParaRPr lang="en-GB" dirty="0">
              <a:solidFill>
                <a:schemeClr val="tx2">
                  <a:lumMod val="60000"/>
                  <a:lumOff val="40000"/>
                </a:schemeClr>
              </a:solidFill>
            </a:endParaRPr>
          </a:p>
        </p:txBody>
      </p:sp>
      <p:sp>
        <p:nvSpPr>
          <p:cNvPr id="5" name="Rectangle 4"/>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5" name="Rectangle 4"/>
          <p:cNvSpPr/>
          <p:nvPr/>
        </p:nvSpPr>
        <p:spPr>
          <a:xfrm>
            <a:off x="395536" y="548680"/>
            <a:ext cx="1152128" cy="461665"/>
          </a:xfrm>
          <a:prstGeom prst="rect">
            <a:avLst/>
          </a:prstGeom>
        </p:spPr>
        <p:txBody>
          <a:bodyPr wrap="square">
            <a:spAutoFit/>
          </a:bodyPr>
          <a:lstStyle/>
          <a:p>
            <a:pPr algn="just">
              <a:spcBef>
                <a:spcPct val="50000"/>
              </a:spcBef>
            </a:pPr>
            <a:r>
              <a:rPr lang="en-GB" dirty="0" smtClean="0">
                <a:latin typeface="Impact" pitchFamily="34" charset="0"/>
              </a:rPr>
              <a:t>Balance</a:t>
            </a:r>
            <a:r>
              <a:rPr lang="en-GB" sz="2400" dirty="0" smtClean="0">
                <a:latin typeface="Impact" pitchFamily="34" charset="0"/>
              </a:rPr>
              <a:t> </a:t>
            </a:r>
            <a:endParaRPr lang="en-GB" dirty="0">
              <a:latin typeface="Calibri" pitchFamily="34" charset="0"/>
            </a:endParaRPr>
          </a:p>
        </p:txBody>
      </p:sp>
      <p:sp>
        <p:nvSpPr>
          <p:cNvPr id="7" name="Rectangle 6"/>
          <p:cNvSpPr/>
          <p:nvPr/>
        </p:nvSpPr>
        <p:spPr>
          <a:xfrm>
            <a:off x="395536" y="5589240"/>
            <a:ext cx="8352928" cy="584775"/>
          </a:xfrm>
          <a:prstGeom prst="rect">
            <a:avLst/>
          </a:prstGeom>
        </p:spPr>
        <p:txBody>
          <a:bodyPr wrap="square">
            <a:spAutoFit/>
          </a:bodyPr>
          <a:lstStyle/>
          <a:p>
            <a:r>
              <a:rPr lang="en-GB" sz="1600" dirty="0" smtClean="0"/>
              <a:t>Symmetrical balance generally lends itself to more formal, orderly layouts. They often convey a sense of tranquillity or familiarity or elegance or serious contemplation.</a:t>
            </a:r>
            <a:endParaRPr lang="en-GB" sz="1600" dirty="0"/>
          </a:p>
        </p:txBody>
      </p:sp>
      <p:sp>
        <p:nvSpPr>
          <p:cNvPr id="8" name="Rectangle 7"/>
          <p:cNvSpPr/>
          <p:nvPr/>
        </p:nvSpPr>
        <p:spPr>
          <a:xfrm>
            <a:off x="395536" y="5229200"/>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sp>
        <p:nvSpPr>
          <p:cNvPr id="12" name="Rectangle 11"/>
          <p:cNvSpPr/>
          <p:nvPr/>
        </p:nvSpPr>
        <p:spPr>
          <a:xfrm>
            <a:off x="395536" y="908720"/>
            <a:ext cx="5040560" cy="1569660"/>
          </a:xfrm>
          <a:prstGeom prst="rect">
            <a:avLst/>
          </a:prstGeom>
        </p:spPr>
        <p:txBody>
          <a:bodyPr wrap="square">
            <a:spAutoFit/>
          </a:bodyPr>
          <a:lstStyle/>
          <a:p>
            <a:r>
              <a:rPr lang="en-GB" sz="1600" b="1" dirty="0" smtClean="0"/>
              <a:t>Symmetrical balance - </a:t>
            </a:r>
            <a:r>
              <a:rPr lang="en-GB" sz="1600" dirty="0" smtClean="0"/>
              <a:t>is easiest to see in perfectly centered compositions or those with mirror images. In a design with only two elements they would be almost identical or have nearly the same visual mass. When a design can be centred or evenly divided both vertically and horizontally it has the most complete symmetry possible.</a:t>
            </a:r>
            <a:endParaRPr lang="en-GB" sz="1600" dirty="0"/>
          </a:p>
        </p:txBody>
      </p:sp>
      <p:pic>
        <p:nvPicPr>
          <p:cNvPr id="1037" name="Picture 13"/>
          <p:cNvPicPr>
            <a:picLocks noChangeAspect="1" noChangeArrowheads="1"/>
          </p:cNvPicPr>
          <p:nvPr/>
        </p:nvPicPr>
        <p:blipFill>
          <a:blip r:embed="rId2" cstate="print"/>
          <a:srcRect/>
          <a:stretch>
            <a:fillRect/>
          </a:stretch>
        </p:blipFill>
        <p:spPr bwMode="auto">
          <a:xfrm>
            <a:off x="7020272" y="764704"/>
            <a:ext cx="1524000" cy="1457325"/>
          </a:xfrm>
          <a:prstGeom prst="rect">
            <a:avLst/>
          </a:prstGeom>
          <a:noFill/>
          <a:ln w="9525" algn="in">
            <a:noFill/>
            <a:miter lim="800000"/>
            <a:headEnd/>
            <a:tailEnd/>
          </a:ln>
          <a:effectLst/>
        </p:spPr>
      </p:pic>
      <p:pic>
        <p:nvPicPr>
          <p:cNvPr id="1038" name="Picture 14"/>
          <p:cNvPicPr>
            <a:picLocks noChangeAspect="1" noChangeArrowheads="1"/>
          </p:cNvPicPr>
          <p:nvPr/>
        </p:nvPicPr>
        <p:blipFill>
          <a:blip r:embed="rId3" cstate="print"/>
          <a:srcRect/>
          <a:stretch>
            <a:fillRect/>
          </a:stretch>
        </p:blipFill>
        <p:spPr bwMode="auto">
          <a:xfrm>
            <a:off x="5575647" y="758354"/>
            <a:ext cx="1158875" cy="1450975"/>
          </a:xfrm>
          <a:prstGeom prst="rect">
            <a:avLst/>
          </a:prstGeom>
          <a:noFill/>
          <a:ln w="9525" algn="in">
            <a:noFill/>
            <a:miter lim="800000"/>
            <a:headEnd/>
            <a:tailEnd/>
          </a:ln>
          <a:effectLst/>
        </p:spPr>
      </p:pic>
      <p:sp>
        <p:nvSpPr>
          <p:cNvPr id="1039" name="Line 15"/>
          <p:cNvSpPr>
            <a:spLocks noChangeShapeType="1"/>
          </p:cNvSpPr>
          <p:nvPr/>
        </p:nvSpPr>
        <p:spPr bwMode="auto">
          <a:xfrm flipV="1">
            <a:off x="6134446" y="620688"/>
            <a:ext cx="21729" cy="202374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3" name="TextBox 42"/>
          <p:cNvSpPr txBox="1"/>
          <p:nvPr/>
        </p:nvSpPr>
        <p:spPr>
          <a:xfrm>
            <a:off x="6300192" y="2420888"/>
            <a:ext cx="2088232" cy="369332"/>
          </a:xfrm>
          <a:prstGeom prst="rect">
            <a:avLst/>
          </a:prstGeom>
          <a:noFill/>
        </p:spPr>
        <p:txBody>
          <a:bodyPr wrap="square" rtlCol="0">
            <a:spAutoFit/>
          </a:bodyPr>
          <a:lstStyle/>
          <a:p>
            <a:r>
              <a:rPr lang="en-GB" dirty="0" smtClean="0"/>
              <a:t>Lines of Symmetry</a:t>
            </a:r>
            <a:endParaRPr lang="en-GB" dirty="0"/>
          </a:p>
        </p:txBody>
      </p:sp>
      <p:cxnSp>
        <p:nvCxnSpPr>
          <p:cNvPr id="45" name="Straight Arrow Connector 44"/>
          <p:cNvCxnSpPr>
            <a:endCxn id="1037" idx="1"/>
          </p:cNvCxnSpPr>
          <p:nvPr/>
        </p:nvCxnSpPr>
        <p:spPr>
          <a:xfrm flipV="1">
            <a:off x="7020272" y="1493367"/>
            <a:ext cx="0" cy="92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156176" y="242088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228184" y="2708920"/>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40" name="Picture 16"/>
          <p:cNvPicPr>
            <a:picLocks noChangeAspect="1" noChangeArrowheads="1"/>
          </p:cNvPicPr>
          <p:nvPr/>
        </p:nvPicPr>
        <p:blipFill>
          <a:blip r:embed="rId4" cstate="print"/>
          <a:srcRect/>
          <a:stretch>
            <a:fillRect/>
          </a:stretch>
        </p:blipFill>
        <p:spPr bwMode="auto">
          <a:xfrm>
            <a:off x="5364088" y="2780928"/>
            <a:ext cx="3316287" cy="2700338"/>
          </a:xfrm>
          <a:prstGeom prst="rect">
            <a:avLst/>
          </a:prstGeom>
          <a:noFill/>
          <a:ln w="9525" algn="in">
            <a:noFill/>
            <a:miter lim="800000"/>
            <a:headEnd/>
            <a:tailEnd/>
          </a:ln>
          <a:effectLst/>
        </p:spPr>
      </p:pic>
      <p:cxnSp>
        <p:nvCxnSpPr>
          <p:cNvPr id="57" name="Straight Connector 56"/>
          <p:cNvCxnSpPr/>
          <p:nvPr/>
        </p:nvCxnSpPr>
        <p:spPr>
          <a:xfrm flipV="1">
            <a:off x="6156176" y="3068960"/>
            <a:ext cx="0"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812360" y="3068960"/>
            <a:ext cx="0" cy="25202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5" name="Rectangle 4"/>
          <p:cNvSpPr/>
          <p:nvPr/>
        </p:nvSpPr>
        <p:spPr>
          <a:xfrm>
            <a:off x="395536" y="332656"/>
            <a:ext cx="1800200" cy="461665"/>
          </a:xfrm>
          <a:prstGeom prst="rect">
            <a:avLst/>
          </a:prstGeom>
        </p:spPr>
        <p:txBody>
          <a:bodyPr wrap="square">
            <a:spAutoFit/>
          </a:bodyPr>
          <a:lstStyle/>
          <a:p>
            <a:pPr algn="just">
              <a:spcBef>
                <a:spcPct val="50000"/>
              </a:spcBef>
            </a:pPr>
            <a:r>
              <a:rPr lang="en-GB" dirty="0" smtClean="0">
                <a:latin typeface="Impact" pitchFamily="34" charset="0"/>
              </a:rPr>
              <a:t>Balance – cont.</a:t>
            </a:r>
            <a:r>
              <a:rPr lang="en-GB" sz="2400" dirty="0" smtClean="0">
                <a:latin typeface="Impact" pitchFamily="34" charset="0"/>
              </a:rPr>
              <a:t> </a:t>
            </a:r>
            <a:endParaRPr lang="en-GB" dirty="0">
              <a:latin typeface="Calibri" pitchFamily="34" charset="0"/>
            </a:endParaRPr>
          </a:p>
        </p:txBody>
      </p:sp>
      <p:sp>
        <p:nvSpPr>
          <p:cNvPr id="8" name="Rectangle 7"/>
          <p:cNvSpPr/>
          <p:nvPr/>
        </p:nvSpPr>
        <p:spPr>
          <a:xfrm>
            <a:off x="395536" y="5301208"/>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7164288" y="908720"/>
            <a:ext cx="1152128" cy="1458862"/>
          </a:xfrm>
          <a:prstGeom prst="rect">
            <a:avLst/>
          </a:prstGeom>
          <a:noFill/>
          <a:ln w="9525">
            <a:noFill/>
            <a:miter lim="800000"/>
            <a:headEnd/>
            <a:tailEnd/>
          </a:ln>
        </p:spPr>
      </p:pic>
      <p:sp>
        <p:nvSpPr>
          <p:cNvPr id="22" name="Rectangle 21"/>
          <p:cNvSpPr/>
          <p:nvPr/>
        </p:nvSpPr>
        <p:spPr>
          <a:xfrm>
            <a:off x="1691680" y="5301208"/>
            <a:ext cx="7056784" cy="830997"/>
          </a:xfrm>
          <a:prstGeom prst="rect">
            <a:avLst/>
          </a:prstGeom>
        </p:spPr>
        <p:txBody>
          <a:bodyPr wrap="square">
            <a:spAutoFit/>
          </a:bodyPr>
          <a:lstStyle/>
          <a:p>
            <a:r>
              <a:rPr lang="en-GB" sz="1600" b="1" dirty="0" smtClean="0"/>
              <a:t>Asymmetrical layouts </a:t>
            </a:r>
            <a:r>
              <a:rPr lang="en-GB" sz="1600" dirty="0" smtClean="0"/>
              <a:t>are generally more dynamic and by intentionally ignoring balance the designer can create tension, express movement, or convey a mood such as anger, excitement, joy, or casual amusement.</a:t>
            </a:r>
            <a:endParaRPr lang="en-GB" sz="1600" dirty="0"/>
          </a:p>
        </p:txBody>
      </p:sp>
      <p:pic>
        <p:nvPicPr>
          <p:cNvPr id="1030" name="Picture 6" descr="http://t3.gstatic.com/images?q=tbn:ANd9GcRToiSZ-VI1avnGFfSCEQSpTQFSrRX1O2SBQMP65EHGtML6L_co"/>
          <p:cNvPicPr>
            <a:picLocks noChangeAspect="1" noChangeArrowheads="1"/>
          </p:cNvPicPr>
          <p:nvPr/>
        </p:nvPicPr>
        <p:blipFill>
          <a:blip r:embed="rId3" cstate="print"/>
          <a:srcRect/>
          <a:stretch>
            <a:fillRect/>
          </a:stretch>
        </p:blipFill>
        <p:spPr bwMode="auto">
          <a:xfrm>
            <a:off x="2267744" y="3140968"/>
            <a:ext cx="1031078" cy="1589340"/>
          </a:xfrm>
          <a:prstGeom prst="rect">
            <a:avLst/>
          </a:prstGeom>
          <a:noFill/>
        </p:spPr>
      </p:pic>
      <p:pic>
        <p:nvPicPr>
          <p:cNvPr id="1032" name="Picture 8" descr="http://t2.gstatic.com/images?q=tbn:ANd9GcTz8uWxP-WH1UFBkaBIUmLBYpg7hylgXgU-kkS0OYMIq7GYGjdBlg"/>
          <p:cNvPicPr>
            <a:picLocks noChangeAspect="1" noChangeArrowheads="1"/>
          </p:cNvPicPr>
          <p:nvPr/>
        </p:nvPicPr>
        <p:blipFill>
          <a:blip r:embed="rId4" cstate="print"/>
          <a:srcRect/>
          <a:stretch>
            <a:fillRect/>
          </a:stretch>
        </p:blipFill>
        <p:spPr bwMode="auto">
          <a:xfrm>
            <a:off x="618146" y="3200852"/>
            <a:ext cx="1073626" cy="1511030"/>
          </a:xfrm>
          <a:prstGeom prst="rect">
            <a:avLst/>
          </a:prstGeom>
          <a:noFill/>
        </p:spPr>
      </p:pic>
      <p:pic>
        <p:nvPicPr>
          <p:cNvPr id="26" name="Picture 2"/>
          <p:cNvPicPr>
            <a:picLocks noChangeAspect="1" noChangeArrowheads="1"/>
          </p:cNvPicPr>
          <p:nvPr/>
        </p:nvPicPr>
        <p:blipFill>
          <a:blip r:embed="rId5" cstate="print"/>
          <a:srcRect/>
          <a:stretch>
            <a:fillRect/>
          </a:stretch>
        </p:blipFill>
        <p:spPr bwMode="auto">
          <a:xfrm>
            <a:off x="5220072" y="908720"/>
            <a:ext cx="1175104" cy="1480400"/>
          </a:xfrm>
          <a:prstGeom prst="rect">
            <a:avLst/>
          </a:prstGeom>
          <a:noFill/>
          <a:ln w="9525">
            <a:noFill/>
            <a:miter lim="800000"/>
            <a:headEnd/>
            <a:tailEnd/>
          </a:ln>
        </p:spPr>
      </p:pic>
      <p:sp>
        <p:nvSpPr>
          <p:cNvPr id="27" name="TextBox 26"/>
          <p:cNvSpPr txBox="1"/>
          <p:nvPr/>
        </p:nvSpPr>
        <p:spPr>
          <a:xfrm>
            <a:off x="395536" y="836712"/>
            <a:ext cx="4464496" cy="1569660"/>
          </a:xfrm>
          <a:prstGeom prst="rect">
            <a:avLst/>
          </a:prstGeom>
          <a:noFill/>
        </p:spPr>
        <p:txBody>
          <a:bodyPr wrap="square" rtlCol="0">
            <a:spAutoFit/>
          </a:bodyPr>
          <a:lstStyle/>
          <a:p>
            <a:r>
              <a:rPr lang="en-GB" sz="1600" b="1" dirty="0" smtClean="0"/>
              <a:t>Asymmetrical Balance </a:t>
            </a:r>
            <a:r>
              <a:rPr lang="en-GB" sz="1600" dirty="0" smtClean="0"/>
              <a:t>is typically off-</a:t>
            </a:r>
            <a:r>
              <a:rPr lang="en-GB" sz="1600" dirty="0" err="1" smtClean="0"/>
              <a:t>center</a:t>
            </a:r>
            <a:r>
              <a:rPr lang="en-GB" sz="1600" dirty="0" smtClean="0"/>
              <a:t> or created with an odd or mismatched number of disparate elements. However, you can still have an interesting design without perfect symmetry.</a:t>
            </a:r>
            <a:br>
              <a:rPr lang="en-GB" sz="1600" dirty="0" smtClean="0"/>
            </a:br>
            <a:r>
              <a:rPr lang="en-GB" sz="1600" dirty="0" smtClean="0"/>
              <a:t/>
            </a:r>
            <a:br>
              <a:rPr lang="en-GB" sz="1600" dirty="0" smtClean="0"/>
            </a:br>
            <a:endParaRPr lang="en-GB" sz="1600" dirty="0"/>
          </a:p>
        </p:txBody>
      </p:sp>
      <p:pic>
        <p:nvPicPr>
          <p:cNvPr id="1034" name="Picture 10" descr="http://t1.gstatic.com/images?q=tbn:ANd9GcTwuWLLirzFfUzdOTxrwF_XjZxqIhUBX99X3GoLFCBcAP8-uLeh"/>
          <p:cNvPicPr>
            <a:picLocks noChangeAspect="1" noChangeArrowheads="1"/>
          </p:cNvPicPr>
          <p:nvPr/>
        </p:nvPicPr>
        <p:blipFill>
          <a:blip r:embed="rId6" cstate="print"/>
          <a:srcRect/>
          <a:stretch>
            <a:fillRect/>
          </a:stretch>
        </p:blipFill>
        <p:spPr bwMode="auto">
          <a:xfrm>
            <a:off x="3963357" y="3143489"/>
            <a:ext cx="1285784" cy="1605632"/>
          </a:xfrm>
          <a:prstGeom prst="rect">
            <a:avLst/>
          </a:prstGeom>
          <a:noFill/>
        </p:spPr>
      </p:pic>
      <p:cxnSp>
        <p:nvCxnSpPr>
          <p:cNvPr id="30" name="Straight Connector 29"/>
          <p:cNvCxnSpPr/>
          <p:nvPr/>
        </p:nvCxnSpPr>
        <p:spPr>
          <a:xfrm rot="5400000">
            <a:off x="4788024" y="1772816"/>
            <a:ext cx="20162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96236" y="1736812"/>
            <a:ext cx="2088232"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http://t3.gstatic.com/images?q=tbn:ANd9GcR7cF52OU2csh8REtODFMFVOXTOYP7LaveMUu2ij_dJLd3D_FJVFw"/>
          <p:cNvPicPr>
            <a:picLocks noChangeAspect="1" noChangeArrowheads="1"/>
          </p:cNvPicPr>
          <p:nvPr/>
        </p:nvPicPr>
        <p:blipFill>
          <a:blip r:embed="rId7" cstate="print"/>
          <a:srcRect/>
          <a:stretch>
            <a:fillRect/>
          </a:stretch>
        </p:blipFill>
        <p:spPr bwMode="auto">
          <a:xfrm>
            <a:off x="5868144" y="3140968"/>
            <a:ext cx="1099690" cy="1604760"/>
          </a:xfrm>
          <a:prstGeom prst="rect">
            <a:avLst/>
          </a:prstGeom>
          <a:noFill/>
        </p:spPr>
      </p:pic>
      <p:pic>
        <p:nvPicPr>
          <p:cNvPr id="6" name="Picture 14" descr="http://t3.gstatic.com/images?q=tbn:ANd9GcQ8t3f-N7nrKozPu_dFg5qcOrht1xH9bNynPAtURWRN-QBKTzX6LaZtye0"/>
          <p:cNvPicPr>
            <a:picLocks noChangeAspect="1" noChangeArrowheads="1"/>
          </p:cNvPicPr>
          <p:nvPr/>
        </p:nvPicPr>
        <p:blipFill>
          <a:blip r:embed="rId8" cstate="print"/>
          <a:srcRect/>
          <a:stretch>
            <a:fillRect/>
          </a:stretch>
        </p:blipFill>
        <p:spPr bwMode="auto">
          <a:xfrm>
            <a:off x="7466456" y="3083550"/>
            <a:ext cx="1122394" cy="1683588"/>
          </a:xfrm>
          <a:prstGeom prst="rect">
            <a:avLst/>
          </a:prstGeom>
          <a:noFill/>
        </p:spPr>
      </p:pic>
      <p:sp>
        <p:nvSpPr>
          <p:cNvPr id="19" name="TextBox 18"/>
          <p:cNvSpPr txBox="1"/>
          <p:nvPr/>
        </p:nvSpPr>
        <p:spPr>
          <a:xfrm>
            <a:off x="1835696" y="4869160"/>
            <a:ext cx="5976664" cy="369332"/>
          </a:xfrm>
          <a:prstGeom prst="rect">
            <a:avLst/>
          </a:prstGeom>
          <a:noFill/>
        </p:spPr>
        <p:txBody>
          <a:bodyPr wrap="square" rtlCol="0">
            <a:spAutoFit/>
          </a:bodyPr>
          <a:lstStyle/>
          <a:p>
            <a:r>
              <a:rPr lang="en-GB" dirty="0" smtClean="0"/>
              <a:t>Some examples of poster using Asymmetrical  Balance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1907704" y="40268"/>
            <a:ext cx="3096344" cy="584775"/>
          </a:xfrm>
          <a:prstGeom prst="rect">
            <a:avLst/>
          </a:prstGeom>
          <a:solidFill>
            <a:schemeClr val="bg1"/>
          </a:solidFill>
        </p:spPr>
        <p:txBody>
          <a:bodyPr wrap="square" rtlCol="0">
            <a:spAutoFit/>
          </a:bodyPr>
          <a:lstStyle/>
          <a:p>
            <a:r>
              <a:rPr lang="en-GB" sz="3200" dirty="0" smtClean="0">
                <a:solidFill>
                  <a:schemeClr val="tx2"/>
                </a:solidFill>
              </a:rPr>
              <a:t>Design Elements  </a:t>
            </a:r>
            <a:endParaRPr lang="en-GB" sz="3200" dirty="0">
              <a:solidFill>
                <a:schemeClr val="tx2"/>
              </a:solidFill>
            </a:endParaRPr>
          </a:p>
        </p:txBody>
      </p:sp>
      <p:sp>
        <p:nvSpPr>
          <p:cNvPr id="14" name="TextBox 13"/>
          <p:cNvSpPr txBox="1"/>
          <p:nvPr/>
        </p:nvSpPr>
        <p:spPr>
          <a:xfrm>
            <a:off x="1115616" y="2204864"/>
            <a:ext cx="2736304" cy="923330"/>
          </a:xfrm>
          <a:prstGeom prst="rect">
            <a:avLst/>
          </a:prstGeom>
          <a:noFill/>
        </p:spPr>
        <p:txBody>
          <a:bodyPr wrap="square" rtlCol="0">
            <a:spAutoFit/>
          </a:bodyPr>
          <a:lstStyle/>
          <a:p>
            <a:endParaRPr lang="en-GB" dirty="0" smtClean="0"/>
          </a:p>
          <a:p>
            <a:endParaRPr lang="en-GB" dirty="0" smtClean="0"/>
          </a:p>
          <a:p>
            <a:endParaRPr lang="en-GB" dirty="0"/>
          </a:p>
        </p:txBody>
      </p:sp>
      <p:sp>
        <p:nvSpPr>
          <p:cNvPr id="7" name="Rectangle 6"/>
          <p:cNvSpPr/>
          <p:nvPr/>
        </p:nvSpPr>
        <p:spPr>
          <a:xfrm>
            <a:off x="539552" y="1052736"/>
            <a:ext cx="4572000" cy="2529923"/>
          </a:xfrm>
          <a:prstGeom prst="rect">
            <a:avLst/>
          </a:prstGeom>
        </p:spPr>
        <p:txBody>
          <a:bodyPr wrap="square">
            <a:spAutoFit/>
          </a:bodyPr>
          <a:lstStyle/>
          <a:p>
            <a:pPr>
              <a:lnSpc>
                <a:spcPct val="90000"/>
              </a:lnSpc>
            </a:pPr>
            <a:r>
              <a:rPr lang="en-US" sz="1600" dirty="0" smtClean="0"/>
              <a:t>Shapes are often used  but can be used in many different ways.</a:t>
            </a:r>
          </a:p>
          <a:p>
            <a:pPr>
              <a:lnSpc>
                <a:spcPct val="90000"/>
              </a:lnSpc>
            </a:pPr>
            <a:r>
              <a:rPr lang="en-US" sz="1600" dirty="0" smtClean="0"/>
              <a:t>Shapes can be:</a:t>
            </a:r>
          </a:p>
          <a:p>
            <a:pPr lvl="1">
              <a:lnSpc>
                <a:spcPct val="90000"/>
              </a:lnSpc>
            </a:pPr>
            <a:r>
              <a:rPr lang="en-US" sz="1600" dirty="0" smtClean="0"/>
              <a:t>Geometric shapes – triangles, squares, circles.</a:t>
            </a:r>
          </a:p>
          <a:p>
            <a:pPr lvl="1">
              <a:lnSpc>
                <a:spcPct val="90000"/>
              </a:lnSpc>
            </a:pPr>
            <a:r>
              <a:rPr lang="en-US" sz="1600" dirty="0" smtClean="0"/>
              <a:t>Natural shapes – leaves, flower petals.</a:t>
            </a:r>
          </a:p>
          <a:p>
            <a:pPr lvl="1">
              <a:lnSpc>
                <a:spcPct val="90000"/>
              </a:lnSpc>
            </a:pPr>
            <a:r>
              <a:rPr lang="en-US" sz="1600" dirty="0" smtClean="0"/>
              <a:t>Abstract shapes – a blend of geometric and natural shapes.</a:t>
            </a:r>
          </a:p>
          <a:p>
            <a:pPr>
              <a:lnSpc>
                <a:spcPct val="90000"/>
              </a:lnSpc>
            </a:pPr>
            <a:r>
              <a:rPr lang="en-US" sz="1600" dirty="0" smtClean="0"/>
              <a:t>Used to:</a:t>
            </a:r>
          </a:p>
          <a:p>
            <a:pPr lvl="1">
              <a:lnSpc>
                <a:spcPct val="90000"/>
              </a:lnSpc>
            </a:pPr>
            <a:r>
              <a:rPr lang="en-US" sz="1600" dirty="0" smtClean="0"/>
              <a:t>Highlight Information</a:t>
            </a:r>
          </a:p>
          <a:p>
            <a:pPr lvl="1">
              <a:lnSpc>
                <a:spcPct val="90000"/>
              </a:lnSpc>
            </a:pPr>
            <a:r>
              <a:rPr lang="en-US" sz="1600" dirty="0" smtClean="0"/>
              <a:t>Organize or Separate Information</a:t>
            </a:r>
          </a:p>
          <a:p>
            <a:pPr lvl="1">
              <a:lnSpc>
                <a:spcPct val="90000"/>
              </a:lnSpc>
            </a:pPr>
            <a:r>
              <a:rPr lang="en-US" sz="1600" dirty="0" smtClean="0"/>
              <a:t>Make the Design More Interesting</a:t>
            </a:r>
            <a:endParaRPr lang="en-GB" sz="1600" dirty="0"/>
          </a:p>
        </p:txBody>
      </p:sp>
      <p:sp>
        <p:nvSpPr>
          <p:cNvPr id="8" name="Rectangle 7"/>
          <p:cNvSpPr/>
          <p:nvPr/>
        </p:nvSpPr>
        <p:spPr>
          <a:xfrm>
            <a:off x="395536" y="548680"/>
            <a:ext cx="1152128" cy="461665"/>
          </a:xfrm>
          <a:prstGeom prst="rect">
            <a:avLst/>
          </a:prstGeom>
        </p:spPr>
        <p:txBody>
          <a:bodyPr wrap="square">
            <a:spAutoFit/>
          </a:bodyPr>
          <a:lstStyle/>
          <a:p>
            <a:pPr algn="just">
              <a:spcBef>
                <a:spcPct val="50000"/>
              </a:spcBef>
            </a:pPr>
            <a:r>
              <a:rPr lang="en-GB" dirty="0" smtClean="0">
                <a:latin typeface="Impact" pitchFamily="34" charset="0"/>
              </a:rPr>
              <a:t>Shape</a:t>
            </a:r>
            <a:r>
              <a:rPr lang="en-GB" sz="2400" dirty="0" smtClean="0">
                <a:latin typeface="Impact" pitchFamily="34" charset="0"/>
              </a:rPr>
              <a:t> </a:t>
            </a:r>
            <a:endParaRPr lang="en-GB" dirty="0">
              <a:latin typeface="Calibri" pitchFamily="34" charset="0"/>
            </a:endParaRPr>
          </a:p>
        </p:txBody>
      </p:sp>
      <p:sp>
        <p:nvSpPr>
          <p:cNvPr id="9" name="Rectangle 2"/>
          <p:cNvSpPr txBox="1">
            <a:spLocks noChangeArrowheads="1"/>
          </p:cNvSpPr>
          <p:nvPr/>
        </p:nvSpPr>
        <p:spPr>
          <a:xfrm>
            <a:off x="395536" y="3573016"/>
            <a:ext cx="3096344" cy="59809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Franklin Gothic Heavy" pitchFamily="34" charset="0"/>
                <a:ea typeface="+mj-ea"/>
                <a:cs typeface="+mj-cs"/>
              </a:rPr>
              <a:t>What Certain Shapes Mean</a:t>
            </a:r>
          </a:p>
        </p:txBody>
      </p:sp>
      <p:sp>
        <p:nvSpPr>
          <p:cNvPr id="10" name="Rectangle 3"/>
          <p:cNvSpPr txBox="1">
            <a:spLocks noChangeArrowheads="1"/>
          </p:cNvSpPr>
          <p:nvPr/>
        </p:nvSpPr>
        <p:spPr>
          <a:xfrm>
            <a:off x="1763688" y="4869160"/>
            <a:ext cx="5943600" cy="64807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tab pos="2286000" algn="l"/>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Circles</a:t>
            </a:r>
            <a:r>
              <a:rPr kumimoji="0" lang="en-US" sz="1600" b="1"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tab pos="2286000"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Symbolize infinity, security and completeness.</a:t>
            </a:r>
          </a:p>
        </p:txBody>
      </p:sp>
      <p:sp>
        <p:nvSpPr>
          <p:cNvPr id="11" name="Rectangle 4"/>
          <p:cNvSpPr>
            <a:spLocks noChangeArrowheads="1"/>
          </p:cNvSpPr>
          <p:nvPr/>
        </p:nvSpPr>
        <p:spPr bwMode="auto">
          <a:xfrm>
            <a:off x="755576" y="4005064"/>
            <a:ext cx="636240" cy="643136"/>
          </a:xfrm>
          <a:prstGeom prst="rect">
            <a:avLst/>
          </a:prstGeom>
          <a:solidFill>
            <a:srgbClr val="FF0000"/>
          </a:solidFill>
          <a:ln w="38100">
            <a:solidFill>
              <a:schemeClr val="tx1"/>
            </a:solidFill>
            <a:miter lim="800000"/>
            <a:headEnd/>
            <a:tailEnd/>
          </a:ln>
        </p:spPr>
        <p:txBody>
          <a:bodyPr wrap="none" anchor="ctr"/>
          <a:lstStyle/>
          <a:p>
            <a:endParaRPr lang="en-US"/>
          </a:p>
        </p:txBody>
      </p:sp>
      <p:sp>
        <p:nvSpPr>
          <p:cNvPr id="12" name="Oval 5"/>
          <p:cNvSpPr>
            <a:spLocks noChangeArrowheads="1"/>
          </p:cNvSpPr>
          <p:nvPr/>
        </p:nvSpPr>
        <p:spPr bwMode="auto">
          <a:xfrm>
            <a:off x="827584" y="4941168"/>
            <a:ext cx="504056" cy="507504"/>
          </a:xfrm>
          <a:prstGeom prst="ellipse">
            <a:avLst/>
          </a:prstGeom>
          <a:solidFill>
            <a:srgbClr val="33CCCC"/>
          </a:solidFill>
          <a:ln w="38100">
            <a:solidFill>
              <a:schemeClr val="tx1"/>
            </a:solidFill>
            <a:round/>
            <a:headEnd/>
            <a:tailEnd/>
          </a:ln>
        </p:spPr>
        <p:txBody>
          <a:bodyPr wrap="none" anchor="ctr"/>
          <a:lstStyle/>
          <a:p>
            <a:endParaRPr lang="en-US"/>
          </a:p>
        </p:txBody>
      </p:sp>
      <p:sp>
        <p:nvSpPr>
          <p:cNvPr id="13" name="Rectangle 6"/>
          <p:cNvSpPr>
            <a:spLocks noChangeArrowheads="1"/>
          </p:cNvSpPr>
          <p:nvPr/>
        </p:nvSpPr>
        <p:spPr bwMode="auto">
          <a:xfrm>
            <a:off x="1691680" y="4005064"/>
            <a:ext cx="4392488" cy="720080"/>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tabLst>
                <a:tab pos="2286000" algn="l"/>
              </a:tabLst>
            </a:pPr>
            <a:r>
              <a:rPr lang="en-US" sz="1600" b="1" dirty="0" smtClean="0"/>
              <a:t>Squares </a:t>
            </a:r>
            <a:r>
              <a:rPr lang="en-US" sz="1600" b="1" dirty="0"/>
              <a:t>and </a:t>
            </a:r>
            <a:r>
              <a:rPr lang="en-US" sz="1600" b="1" dirty="0" smtClean="0"/>
              <a:t>Rectangles </a:t>
            </a:r>
          </a:p>
          <a:p>
            <a:pPr marL="342900" indent="-342900">
              <a:spcBef>
                <a:spcPct val="20000"/>
              </a:spcBef>
              <a:buClr>
                <a:schemeClr val="accent1"/>
              </a:buClr>
              <a:buSzPct val="65000"/>
              <a:buFont typeface="Wingdings" pitchFamily="2" charset="2"/>
              <a:buNone/>
              <a:tabLst>
                <a:tab pos="2286000" algn="l"/>
              </a:tabLst>
            </a:pPr>
            <a:r>
              <a:rPr lang="en-US" sz="1600" dirty="0" smtClean="0"/>
              <a:t>Symbolize </a:t>
            </a:r>
            <a:r>
              <a:rPr lang="en-US" sz="1600" dirty="0"/>
              <a:t>honesty, stability, equality and comfort.</a:t>
            </a:r>
          </a:p>
        </p:txBody>
      </p:sp>
      <p:sp>
        <p:nvSpPr>
          <p:cNvPr id="15" name="AutoShape 8"/>
          <p:cNvSpPr>
            <a:spLocks noChangeArrowheads="1"/>
          </p:cNvSpPr>
          <p:nvPr/>
        </p:nvSpPr>
        <p:spPr bwMode="auto">
          <a:xfrm>
            <a:off x="611560" y="5589240"/>
            <a:ext cx="924272" cy="741560"/>
          </a:xfrm>
          <a:prstGeom prst="triangle">
            <a:avLst>
              <a:gd name="adj" fmla="val 50000"/>
            </a:avLst>
          </a:prstGeom>
          <a:solidFill>
            <a:srgbClr val="00FF00"/>
          </a:solidFill>
          <a:ln w="38100">
            <a:solidFill>
              <a:schemeClr val="tx1"/>
            </a:solidFill>
            <a:miter lim="800000"/>
            <a:headEnd/>
            <a:tailEnd/>
          </a:ln>
        </p:spPr>
        <p:txBody>
          <a:bodyPr wrap="none" anchor="ctr"/>
          <a:lstStyle/>
          <a:p>
            <a:endParaRPr lang="en-US"/>
          </a:p>
        </p:txBody>
      </p:sp>
      <p:sp>
        <p:nvSpPr>
          <p:cNvPr id="16" name="Rectangle 9"/>
          <p:cNvSpPr>
            <a:spLocks noChangeArrowheads="1"/>
          </p:cNvSpPr>
          <p:nvPr/>
        </p:nvSpPr>
        <p:spPr bwMode="auto">
          <a:xfrm>
            <a:off x="1763688" y="5661248"/>
            <a:ext cx="5943600" cy="598512"/>
          </a:xfrm>
          <a:prstGeom prst="rect">
            <a:avLst/>
          </a:prstGeom>
          <a:solidFill>
            <a:schemeClr val="bg1"/>
          </a:solidFill>
          <a:ln w="9525">
            <a:noFill/>
            <a:miter lim="800000"/>
            <a:headEnd/>
            <a:tailEnd/>
          </a:ln>
        </p:spPr>
        <p:txBody>
          <a:bodyPr/>
          <a:lstStyle/>
          <a:p>
            <a:pPr marL="342900" indent="-342900">
              <a:spcBef>
                <a:spcPct val="20000"/>
              </a:spcBef>
              <a:buClr>
                <a:schemeClr val="accent1"/>
              </a:buClr>
              <a:buSzPct val="65000"/>
              <a:buFont typeface="Wingdings" pitchFamily="2" charset="2"/>
              <a:buNone/>
              <a:tabLst>
                <a:tab pos="2286000" algn="l"/>
              </a:tabLst>
            </a:pPr>
            <a:r>
              <a:rPr lang="en-US" sz="1600" b="1" dirty="0" smtClean="0"/>
              <a:t>Triangles </a:t>
            </a:r>
          </a:p>
          <a:p>
            <a:pPr marL="342900" indent="-342900">
              <a:spcBef>
                <a:spcPct val="20000"/>
              </a:spcBef>
              <a:buClr>
                <a:schemeClr val="accent1"/>
              </a:buClr>
              <a:buSzPct val="65000"/>
              <a:buFont typeface="Wingdings" pitchFamily="2" charset="2"/>
              <a:buNone/>
              <a:tabLst>
                <a:tab pos="2286000" algn="l"/>
              </a:tabLst>
            </a:pPr>
            <a:r>
              <a:rPr lang="en-US" sz="1600" dirty="0" smtClean="0"/>
              <a:t>Symbolize </a:t>
            </a:r>
            <a:r>
              <a:rPr lang="en-US" sz="1600" dirty="0"/>
              <a:t>action or conflict.</a:t>
            </a:r>
          </a:p>
        </p:txBody>
      </p:sp>
      <p:pic>
        <p:nvPicPr>
          <p:cNvPr id="9218" name="Picture 2" descr="http://t2.gstatic.com/images?q=tbn:ANd9GcQwj5A601n7LXOv-RK8QMsFuHsVPFomG8OYvfzQTGRh8VsROYCbblWNhI_A"/>
          <p:cNvPicPr>
            <a:picLocks noChangeAspect="1" noChangeArrowheads="1"/>
          </p:cNvPicPr>
          <p:nvPr/>
        </p:nvPicPr>
        <p:blipFill>
          <a:blip r:embed="rId2" cstate="print"/>
          <a:srcRect/>
          <a:stretch>
            <a:fillRect/>
          </a:stretch>
        </p:blipFill>
        <p:spPr bwMode="auto">
          <a:xfrm>
            <a:off x="6300192" y="1484784"/>
            <a:ext cx="2333625" cy="1962150"/>
          </a:xfrm>
          <a:prstGeom prst="rect">
            <a:avLst/>
          </a:prstGeom>
          <a:noFill/>
        </p:spPr>
      </p:pic>
      <p:pic>
        <p:nvPicPr>
          <p:cNvPr id="9220" name="Picture 4" descr="http://designingfortheweb.co.uk/book/images/signs.jpg"/>
          <p:cNvPicPr>
            <a:picLocks noChangeAspect="1" noChangeArrowheads="1"/>
          </p:cNvPicPr>
          <p:nvPr/>
        </p:nvPicPr>
        <p:blipFill>
          <a:blip r:embed="rId3" cstate="print"/>
          <a:srcRect/>
          <a:stretch>
            <a:fillRect/>
          </a:stretch>
        </p:blipFill>
        <p:spPr bwMode="auto">
          <a:xfrm>
            <a:off x="7596336" y="3501008"/>
            <a:ext cx="1035111" cy="486558"/>
          </a:xfrm>
          <a:prstGeom prst="rect">
            <a:avLst/>
          </a:prstGeom>
          <a:noFill/>
        </p:spPr>
      </p:pic>
      <p:sp>
        <p:nvSpPr>
          <p:cNvPr id="18" name="Rectangle 17"/>
          <p:cNvSpPr/>
          <p:nvPr/>
        </p:nvSpPr>
        <p:spPr>
          <a:xfrm>
            <a:off x="6156176" y="332656"/>
            <a:ext cx="273630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228184" y="5229200"/>
            <a:ext cx="2592288" cy="923330"/>
          </a:xfrm>
          <a:prstGeom prst="rect">
            <a:avLst/>
          </a:prstGeom>
          <a:noFill/>
        </p:spPr>
        <p:txBody>
          <a:bodyPr wrap="square" rtlCol="0">
            <a:spAutoFit/>
          </a:bodyPr>
          <a:lstStyle/>
          <a:p>
            <a:pPr algn="ctr"/>
            <a:r>
              <a:rPr lang="en-GB" dirty="0" smtClean="0"/>
              <a:t>Can you understand why these shapes have been chosen ?</a:t>
            </a:r>
            <a:endParaRPr lang="en-GB" dirty="0"/>
          </a:p>
        </p:txBody>
      </p:sp>
      <p:pic>
        <p:nvPicPr>
          <p:cNvPr id="5" name="Picture 2" descr="Magazine Cover with Spot Metallic"/>
          <p:cNvPicPr>
            <a:picLocks noChangeAspect="1" noChangeArrowheads="1"/>
          </p:cNvPicPr>
          <p:nvPr/>
        </p:nvPicPr>
        <p:blipFill>
          <a:blip r:embed="rId4" cstate="print"/>
          <a:srcRect/>
          <a:stretch>
            <a:fillRect/>
          </a:stretch>
        </p:blipFill>
        <p:spPr bwMode="auto">
          <a:xfrm>
            <a:off x="6228184" y="3501008"/>
            <a:ext cx="1224136" cy="1580495"/>
          </a:xfrm>
          <a:prstGeom prst="rect">
            <a:avLst/>
          </a:prstGeom>
          <a:noFill/>
        </p:spPr>
      </p:pic>
      <p:sp>
        <p:nvSpPr>
          <p:cNvPr id="20" name="TextBox 19"/>
          <p:cNvSpPr txBox="1"/>
          <p:nvPr/>
        </p:nvSpPr>
        <p:spPr>
          <a:xfrm>
            <a:off x="6300192" y="476672"/>
            <a:ext cx="2520280" cy="923330"/>
          </a:xfrm>
          <a:prstGeom prst="rect">
            <a:avLst/>
          </a:prstGeom>
          <a:noFill/>
        </p:spPr>
        <p:txBody>
          <a:bodyPr wrap="square" rtlCol="0">
            <a:spAutoFit/>
          </a:bodyPr>
          <a:lstStyle/>
          <a:p>
            <a:pPr algn="ctr"/>
            <a:r>
              <a:rPr lang="en-GB" dirty="0" smtClean="0"/>
              <a:t>Carefully examine posters magazines and flyers to identify shapes.</a:t>
            </a:r>
            <a:endParaRPr lang="en-GB" dirty="0"/>
          </a:p>
        </p:txBody>
      </p:sp>
      <p:pic>
        <p:nvPicPr>
          <p:cNvPr id="6" name="Picture 4" descr="http://ts2.mm.bing.net/th?id=H.4817429705001261&amp;pid=15.1"/>
          <p:cNvPicPr>
            <a:picLocks noChangeAspect="1" noChangeArrowheads="1"/>
          </p:cNvPicPr>
          <p:nvPr/>
        </p:nvPicPr>
        <p:blipFill>
          <a:blip r:embed="rId5" cstate="print"/>
          <a:srcRect/>
          <a:stretch>
            <a:fillRect/>
          </a:stretch>
        </p:blipFill>
        <p:spPr bwMode="auto">
          <a:xfrm>
            <a:off x="7452320" y="4005064"/>
            <a:ext cx="1368152" cy="936308"/>
          </a:xfrm>
          <a:prstGeom prst="rect">
            <a:avLst/>
          </a:prstGeom>
          <a:noFill/>
        </p:spPr>
      </p:pic>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Principles</a:t>
            </a:r>
            <a:endParaRPr lang="en-GB" sz="3200" dirty="0">
              <a:solidFill>
                <a:schemeClr val="tx2"/>
              </a:solidFill>
            </a:endParaRPr>
          </a:p>
        </p:txBody>
      </p:sp>
      <p:sp>
        <p:nvSpPr>
          <p:cNvPr id="5" name="Rectangle 4"/>
          <p:cNvSpPr/>
          <p:nvPr/>
        </p:nvSpPr>
        <p:spPr>
          <a:xfrm>
            <a:off x="395536" y="332656"/>
            <a:ext cx="1800200" cy="461665"/>
          </a:xfrm>
          <a:prstGeom prst="rect">
            <a:avLst/>
          </a:prstGeom>
        </p:spPr>
        <p:txBody>
          <a:bodyPr wrap="square">
            <a:spAutoFit/>
          </a:bodyPr>
          <a:lstStyle/>
          <a:p>
            <a:pPr algn="just">
              <a:spcBef>
                <a:spcPct val="50000"/>
              </a:spcBef>
            </a:pPr>
            <a:r>
              <a:rPr lang="en-GB" dirty="0" smtClean="0">
                <a:latin typeface="Impact" pitchFamily="34" charset="0"/>
              </a:rPr>
              <a:t>Alignment .</a:t>
            </a:r>
            <a:r>
              <a:rPr lang="en-GB" sz="2400" dirty="0" smtClean="0">
                <a:latin typeface="Impact" pitchFamily="34" charset="0"/>
              </a:rPr>
              <a:t> </a:t>
            </a:r>
            <a:endParaRPr lang="en-GB" dirty="0">
              <a:latin typeface="Calibri" pitchFamily="34" charset="0"/>
            </a:endParaRPr>
          </a:p>
        </p:txBody>
      </p:sp>
      <p:sp>
        <p:nvSpPr>
          <p:cNvPr id="8" name="Rectangle 7"/>
          <p:cNvSpPr/>
          <p:nvPr/>
        </p:nvSpPr>
        <p:spPr>
          <a:xfrm>
            <a:off x="395536" y="5445224"/>
            <a:ext cx="1656184" cy="369332"/>
          </a:xfrm>
          <a:prstGeom prst="rect">
            <a:avLst/>
          </a:prstGeom>
        </p:spPr>
        <p:txBody>
          <a:bodyPr wrap="squar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pic>
        <p:nvPicPr>
          <p:cNvPr id="2052" name="Picture 4" descr="Common Types of Text Alignment"/>
          <p:cNvPicPr>
            <a:picLocks noChangeAspect="1" noChangeArrowheads="1"/>
          </p:cNvPicPr>
          <p:nvPr/>
        </p:nvPicPr>
        <p:blipFill>
          <a:blip r:embed="rId3" cstate="print"/>
          <a:srcRect/>
          <a:stretch>
            <a:fillRect/>
          </a:stretch>
        </p:blipFill>
        <p:spPr bwMode="auto">
          <a:xfrm>
            <a:off x="467544" y="1916832"/>
            <a:ext cx="2612760" cy="897050"/>
          </a:xfrm>
          <a:prstGeom prst="rect">
            <a:avLst/>
          </a:prstGeom>
          <a:noFill/>
        </p:spPr>
      </p:pic>
      <p:sp>
        <p:nvSpPr>
          <p:cNvPr id="17" name="Rectangle 16"/>
          <p:cNvSpPr/>
          <p:nvPr/>
        </p:nvSpPr>
        <p:spPr>
          <a:xfrm>
            <a:off x="467544" y="764704"/>
            <a:ext cx="8280920" cy="1077218"/>
          </a:xfrm>
          <a:prstGeom prst="rect">
            <a:avLst/>
          </a:prstGeom>
        </p:spPr>
        <p:txBody>
          <a:bodyPr wrap="square">
            <a:spAutoFit/>
          </a:bodyPr>
          <a:lstStyle/>
          <a:p>
            <a:r>
              <a:rPr lang="en-GB" sz="1600" b="1" dirty="0" smtClean="0"/>
              <a:t>Alignment: In Order to Create Visual Unity</a:t>
            </a:r>
            <a:br>
              <a:rPr lang="en-GB" sz="1600" b="1" dirty="0" smtClean="0"/>
            </a:br>
            <a:r>
              <a:rPr lang="en-GB" sz="1600" dirty="0" smtClean="0"/>
              <a:t>The principle of alignment states that the designer should use alignment of elements such as text and images as a tool to create visual unity or organization. Designers recommend that each element placed should have at least some alignment with another element on the page.</a:t>
            </a:r>
            <a:endParaRPr lang="en-GB" sz="1600" dirty="0"/>
          </a:p>
        </p:txBody>
      </p:sp>
      <p:pic>
        <p:nvPicPr>
          <p:cNvPr id="2056" name="Picture 8" descr="http://www.figg.com/ired510/images/no_alignment_example.gif"/>
          <p:cNvPicPr>
            <a:picLocks noChangeAspect="1" noChangeArrowheads="1"/>
          </p:cNvPicPr>
          <p:nvPr/>
        </p:nvPicPr>
        <p:blipFill>
          <a:blip r:embed="rId4" cstate="print"/>
          <a:srcRect/>
          <a:stretch>
            <a:fillRect/>
          </a:stretch>
        </p:blipFill>
        <p:spPr bwMode="auto">
          <a:xfrm>
            <a:off x="4211960" y="1988840"/>
            <a:ext cx="1439202" cy="906698"/>
          </a:xfrm>
          <a:prstGeom prst="rect">
            <a:avLst/>
          </a:prstGeom>
          <a:noFill/>
        </p:spPr>
      </p:pic>
      <p:pic>
        <p:nvPicPr>
          <p:cNvPr id="2058" name="Picture 10" descr="http://www.figg.com/ired510/images/alignment_example.gif"/>
          <p:cNvPicPr>
            <a:picLocks noChangeAspect="1" noChangeArrowheads="1"/>
          </p:cNvPicPr>
          <p:nvPr/>
        </p:nvPicPr>
        <p:blipFill>
          <a:blip r:embed="rId5" cstate="print"/>
          <a:srcRect/>
          <a:stretch>
            <a:fillRect/>
          </a:stretch>
        </p:blipFill>
        <p:spPr bwMode="auto">
          <a:xfrm>
            <a:off x="6516216" y="1988840"/>
            <a:ext cx="1439202" cy="906698"/>
          </a:xfrm>
          <a:prstGeom prst="rect">
            <a:avLst/>
          </a:prstGeom>
          <a:noFill/>
        </p:spPr>
      </p:pic>
      <p:sp>
        <p:nvSpPr>
          <p:cNvPr id="20" name="Rectangle 19"/>
          <p:cNvSpPr/>
          <p:nvPr/>
        </p:nvSpPr>
        <p:spPr>
          <a:xfrm>
            <a:off x="5580112" y="2060848"/>
            <a:ext cx="1008112" cy="646331"/>
          </a:xfrm>
          <a:prstGeom prst="rect">
            <a:avLst/>
          </a:prstGeom>
        </p:spPr>
        <p:txBody>
          <a:bodyPr wrap="square">
            <a:spAutoFit/>
          </a:bodyPr>
          <a:lstStyle/>
          <a:p>
            <a:r>
              <a:rPr lang="en-GB" sz="1200" b="1" dirty="0" smtClean="0"/>
              <a:t>Lack of Unity; Poor  Alignment</a:t>
            </a:r>
            <a:endParaRPr lang="en-GB" sz="1200" dirty="0"/>
          </a:p>
        </p:txBody>
      </p:sp>
      <p:sp>
        <p:nvSpPr>
          <p:cNvPr id="21" name="Rectangle 20"/>
          <p:cNvSpPr/>
          <p:nvPr/>
        </p:nvSpPr>
        <p:spPr>
          <a:xfrm>
            <a:off x="7956376" y="2060848"/>
            <a:ext cx="1008112" cy="830997"/>
          </a:xfrm>
          <a:prstGeom prst="rect">
            <a:avLst/>
          </a:prstGeom>
        </p:spPr>
        <p:txBody>
          <a:bodyPr wrap="square">
            <a:spAutoFit/>
          </a:bodyPr>
          <a:lstStyle/>
          <a:p>
            <a:r>
              <a:rPr lang="en-GB" sz="1200" b="1" dirty="0" smtClean="0"/>
              <a:t>Visual Unity Through Alignment</a:t>
            </a:r>
          </a:p>
          <a:p>
            <a:endParaRPr lang="en-GB" sz="1200" dirty="0"/>
          </a:p>
        </p:txBody>
      </p:sp>
      <p:sp>
        <p:nvSpPr>
          <p:cNvPr id="23" name="TextBox 22"/>
          <p:cNvSpPr txBox="1"/>
          <p:nvPr/>
        </p:nvSpPr>
        <p:spPr>
          <a:xfrm>
            <a:off x="3059832" y="1844824"/>
            <a:ext cx="1008112" cy="1015663"/>
          </a:xfrm>
          <a:prstGeom prst="rect">
            <a:avLst/>
          </a:prstGeom>
          <a:noFill/>
        </p:spPr>
        <p:txBody>
          <a:bodyPr wrap="square" rtlCol="0">
            <a:spAutoFit/>
          </a:bodyPr>
          <a:lstStyle/>
          <a:p>
            <a:r>
              <a:rPr lang="en-GB" sz="1200" b="1" dirty="0" smtClean="0"/>
              <a:t>Basic forms of alignment look for the imaginary line.</a:t>
            </a:r>
            <a:endParaRPr lang="en-GB" sz="1200" b="1" dirty="0"/>
          </a:p>
        </p:txBody>
      </p:sp>
      <p:pic>
        <p:nvPicPr>
          <p:cNvPr id="2060" name="Picture 12" descr="http://imagearts.ryerson.ca/sredmond/images/agood2.jpg"/>
          <p:cNvPicPr>
            <a:picLocks noChangeAspect="1" noChangeArrowheads="1"/>
          </p:cNvPicPr>
          <p:nvPr/>
        </p:nvPicPr>
        <p:blipFill>
          <a:blip r:embed="rId6" cstate="print"/>
          <a:srcRect/>
          <a:stretch>
            <a:fillRect/>
          </a:stretch>
        </p:blipFill>
        <p:spPr bwMode="auto">
          <a:xfrm>
            <a:off x="611560" y="2996952"/>
            <a:ext cx="1566010" cy="2171490"/>
          </a:xfrm>
          <a:prstGeom prst="rect">
            <a:avLst/>
          </a:prstGeom>
          <a:noFill/>
        </p:spPr>
      </p:pic>
      <p:pic>
        <p:nvPicPr>
          <p:cNvPr id="2062" name="Picture 14" descr="http://imagearts.ryerson.ca/sredmond/images/abad1.jpg"/>
          <p:cNvPicPr>
            <a:picLocks noChangeAspect="1" noChangeArrowheads="1"/>
          </p:cNvPicPr>
          <p:nvPr/>
        </p:nvPicPr>
        <p:blipFill>
          <a:blip r:embed="rId7" cstate="print"/>
          <a:srcRect/>
          <a:stretch>
            <a:fillRect/>
          </a:stretch>
        </p:blipFill>
        <p:spPr bwMode="auto">
          <a:xfrm>
            <a:off x="4932040" y="3140968"/>
            <a:ext cx="1688314" cy="2173158"/>
          </a:xfrm>
          <a:prstGeom prst="rect">
            <a:avLst/>
          </a:prstGeom>
          <a:noFill/>
        </p:spPr>
      </p:pic>
      <p:cxnSp>
        <p:nvCxnSpPr>
          <p:cNvPr id="19" name="Straight Arrow Connector 18"/>
          <p:cNvCxnSpPr/>
          <p:nvPr/>
        </p:nvCxnSpPr>
        <p:spPr>
          <a:xfrm rot="10800000">
            <a:off x="2555776" y="2420888"/>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2339752" y="2420888"/>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1259632" y="2636912"/>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827584" y="2348880"/>
            <a:ext cx="22322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6012954" y="2420094"/>
            <a:ext cx="11521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44208" y="2347292"/>
            <a:ext cx="158417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9" name="Picture 2" descr="http://www.fijisun.com.fj/wp-content/uploads/2013/05/tick.jpg"/>
          <p:cNvPicPr>
            <a:picLocks noChangeAspect="1" noChangeArrowheads="1"/>
          </p:cNvPicPr>
          <p:nvPr/>
        </p:nvPicPr>
        <p:blipFill>
          <a:blip r:embed="rId8" cstate="print"/>
          <a:srcRect/>
          <a:stretch>
            <a:fillRect/>
          </a:stretch>
        </p:blipFill>
        <p:spPr bwMode="auto">
          <a:xfrm>
            <a:off x="2195736" y="3501008"/>
            <a:ext cx="253696" cy="318658"/>
          </a:xfrm>
          <a:prstGeom prst="rect">
            <a:avLst/>
          </a:prstGeom>
          <a:noFill/>
        </p:spPr>
      </p:pic>
      <p:sp>
        <p:nvSpPr>
          <p:cNvPr id="40" name="TextBox 39"/>
          <p:cNvSpPr txBox="1"/>
          <p:nvPr/>
        </p:nvSpPr>
        <p:spPr>
          <a:xfrm>
            <a:off x="2483768" y="3140968"/>
            <a:ext cx="2160240" cy="1077218"/>
          </a:xfrm>
          <a:prstGeom prst="rect">
            <a:avLst/>
          </a:prstGeom>
          <a:noFill/>
        </p:spPr>
        <p:txBody>
          <a:bodyPr wrap="square" rtlCol="0">
            <a:spAutoFit/>
          </a:bodyPr>
          <a:lstStyle/>
          <a:p>
            <a:r>
              <a:rPr lang="en-GB" sz="1600" dirty="0" smtClean="0"/>
              <a:t>Good example of Alignment between text and image. (Look for the imaginary lines)</a:t>
            </a:r>
            <a:endParaRPr lang="en-GB" sz="1600" dirty="0"/>
          </a:p>
        </p:txBody>
      </p:sp>
      <p:sp>
        <p:nvSpPr>
          <p:cNvPr id="41" name="TextBox 40"/>
          <p:cNvSpPr txBox="1"/>
          <p:nvPr/>
        </p:nvSpPr>
        <p:spPr>
          <a:xfrm>
            <a:off x="7020272" y="3140968"/>
            <a:ext cx="1872208" cy="830997"/>
          </a:xfrm>
          <a:prstGeom prst="rect">
            <a:avLst/>
          </a:prstGeom>
          <a:noFill/>
        </p:spPr>
        <p:txBody>
          <a:bodyPr wrap="square" rtlCol="0">
            <a:spAutoFit/>
          </a:bodyPr>
          <a:lstStyle/>
          <a:p>
            <a:r>
              <a:rPr lang="en-GB" sz="1600" dirty="0" smtClean="0"/>
              <a:t>Poor  example of Alignment between text and image.</a:t>
            </a:r>
            <a:endParaRPr lang="en-GB" sz="1600" dirty="0"/>
          </a:p>
        </p:txBody>
      </p:sp>
      <p:pic>
        <p:nvPicPr>
          <p:cNvPr id="43" name="Picture 4" descr="http://goodtoknow.media.ipcdigital.co.uk/111/00000207d/d5e2_orh220w334/wrong-answer-big-red-crossjupiterjpg.jpg"/>
          <p:cNvPicPr>
            <a:picLocks noChangeAspect="1" noChangeArrowheads="1"/>
          </p:cNvPicPr>
          <p:nvPr/>
        </p:nvPicPr>
        <p:blipFill>
          <a:blip r:embed="rId9" cstate="print"/>
          <a:srcRect/>
          <a:stretch>
            <a:fillRect/>
          </a:stretch>
        </p:blipFill>
        <p:spPr bwMode="auto">
          <a:xfrm>
            <a:off x="6660232" y="3573016"/>
            <a:ext cx="338998" cy="223292"/>
          </a:xfrm>
          <a:prstGeom prst="rect">
            <a:avLst/>
          </a:prstGeom>
          <a:noFill/>
        </p:spPr>
      </p:pic>
      <p:sp>
        <p:nvSpPr>
          <p:cNvPr id="28" name="TextBox 27"/>
          <p:cNvSpPr txBox="1"/>
          <p:nvPr/>
        </p:nvSpPr>
        <p:spPr>
          <a:xfrm>
            <a:off x="467544" y="5733256"/>
            <a:ext cx="8352928" cy="584775"/>
          </a:xfrm>
          <a:prstGeom prst="rect">
            <a:avLst/>
          </a:prstGeom>
          <a:noFill/>
        </p:spPr>
        <p:txBody>
          <a:bodyPr wrap="square" rtlCol="0">
            <a:spAutoFit/>
          </a:bodyPr>
          <a:lstStyle/>
          <a:p>
            <a:r>
              <a:rPr lang="en-GB" sz="1600" dirty="0" smtClean="0"/>
              <a:t>Good alignment is invisible. Most readers won't consciously notice that everything is lined up neatly but they will feel it when things are out of alignment. </a:t>
            </a:r>
            <a:endParaRPr lang="en-GB"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 name="TextBox 1"/>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6" name="Rectangle 5"/>
          <p:cNvSpPr/>
          <p:nvPr/>
        </p:nvSpPr>
        <p:spPr>
          <a:xfrm>
            <a:off x="1043608" y="1268760"/>
            <a:ext cx="4572000" cy="369332"/>
          </a:xfrm>
          <a:prstGeom prst="rect">
            <a:avLst/>
          </a:prstGeom>
        </p:spPr>
        <p:txBody>
          <a:bodyPr>
            <a:spAutoFit/>
          </a:bodyPr>
          <a:lstStyle/>
          <a:p>
            <a:r>
              <a:rPr lang="en-GB" b="1" dirty="0" smtClean="0">
                <a:solidFill>
                  <a:srgbClr val="000000"/>
                </a:solidFill>
                <a:latin typeface="Times New Roman"/>
              </a:rPr>
              <a:t>		</a:t>
            </a:r>
          </a:p>
        </p:txBody>
      </p:sp>
      <p:sp>
        <p:nvSpPr>
          <p:cNvPr id="7" name="Rectangle 6"/>
          <p:cNvSpPr/>
          <p:nvPr/>
        </p:nvSpPr>
        <p:spPr>
          <a:xfrm>
            <a:off x="395536" y="908720"/>
            <a:ext cx="8496944" cy="830997"/>
          </a:xfrm>
          <a:prstGeom prst="rect">
            <a:avLst/>
          </a:prstGeom>
        </p:spPr>
        <p:txBody>
          <a:bodyPr wrap="square">
            <a:spAutoFit/>
          </a:bodyPr>
          <a:lstStyle/>
          <a:p>
            <a:r>
              <a:rPr lang="en-GB" sz="1600" dirty="0" smtClean="0"/>
              <a:t>White space is the absence of text and graphics. It breaks up text and graphics.  It provides visual breathing room for the eye.  Add white space to make a page less cramped, confusing or overwhelming. </a:t>
            </a:r>
            <a:endParaRPr lang="en-GB" sz="1600" dirty="0"/>
          </a:p>
        </p:txBody>
      </p:sp>
      <p:sp>
        <p:nvSpPr>
          <p:cNvPr id="8" name="Rectangle 7"/>
          <p:cNvSpPr/>
          <p:nvPr/>
        </p:nvSpPr>
        <p:spPr>
          <a:xfrm>
            <a:off x="395536" y="2564904"/>
            <a:ext cx="4572000" cy="1077218"/>
          </a:xfrm>
          <a:prstGeom prst="rect">
            <a:avLst/>
          </a:prstGeom>
        </p:spPr>
        <p:txBody>
          <a:bodyPr>
            <a:spAutoFit/>
          </a:bodyPr>
          <a:lstStyle/>
          <a:p>
            <a:r>
              <a:rPr lang="en-GB" sz="1600" dirty="0" smtClean="0"/>
              <a:t>The space created is not always ‘white’. This space maybe a colour or texture but either way it is space within a design that does not include screen elements.</a:t>
            </a:r>
            <a:endParaRPr lang="en-GB" sz="1600" dirty="0"/>
          </a:p>
        </p:txBody>
      </p:sp>
      <p:sp>
        <p:nvSpPr>
          <p:cNvPr id="9" name="Rectangle 8"/>
          <p:cNvSpPr/>
          <p:nvPr/>
        </p:nvSpPr>
        <p:spPr>
          <a:xfrm>
            <a:off x="395536" y="1700808"/>
            <a:ext cx="8208912" cy="830997"/>
          </a:xfrm>
          <a:prstGeom prst="rect">
            <a:avLst/>
          </a:prstGeom>
        </p:spPr>
        <p:txBody>
          <a:bodyPr wrap="square">
            <a:spAutoFit/>
          </a:bodyPr>
          <a:lstStyle/>
          <a:p>
            <a:r>
              <a:rPr lang="en-GB" sz="1600" dirty="0" smtClean="0"/>
              <a:t>The most obvious benefit of whitespace is that it increases legibility Believe it or not whitespace between paragraphs and around blocks of text actually helps people understand what they are reading better.</a:t>
            </a:r>
            <a:endParaRPr lang="en-GB" sz="1600" dirty="0"/>
          </a:p>
        </p:txBody>
      </p:sp>
      <p:sp>
        <p:nvSpPr>
          <p:cNvPr id="10" name="Rectangle 9"/>
          <p:cNvSpPr/>
          <p:nvPr/>
        </p:nvSpPr>
        <p:spPr>
          <a:xfrm>
            <a:off x="467544" y="5445224"/>
            <a:ext cx="8676456" cy="584775"/>
          </a:xfrm>
          <a:prstGeom prst="rect">
            <a:avLst/>
          </a:prstGeom>
        </p:spPr>
        <p:txBody>
          <a:bodyPr wrap="square">
            <a:spAutoFit/>
          </a:bodyPr>
          <a:lstStyle/>
          <a:p>
            <a:r>
              <a:rPr lang="en-GB" sz="1600" dirty="0" smtClean="0"/>
              <a:t>Without it, your page would look cluttered and messy, readers wouldn’t be able to tell what words relate to the images, and it would be hard to read (so you probably wouldn’t be read). </a:t>
            </a:r>
            <a:endParaRPr lang="en-GB" sz="1600" dirty="0"/>
          </a:p>
        </p:txBody>
      </p:sp>
      <p:sp>
        <p:nvSpPr>
          <p:cNvPr id="11" name="Rectangle 10"/>
          <p:cNvSpPr/>
          <p:nvPr/>
        </p:nvSpPr>
        <p:spPr>
          <a:xfrm>
            <a:off x="467544" y="5013176"/>
            <a:ext cx="1319592" cy="369332"/>
          </a:xfrm>
          <a:prstGeom prst="rect">
            <a:avLst/>
          </a:prstGeom>
        </p:spPr>
        <p:txBody>
          <a:bodyPr wrap="none">
            <a:spAutoFit/>
          </a:bodyPr>
          <a:lstStyle/>
          <a:p>
            <a:pPr algn="just">
              <a:spcBef>
                <a:spcPct val="50000"/>
              </a:spcBef>
            </a:pPr>
            <a:r>
              <a:rPr lang="en-GB" dirty="0" smtClean="0">
                <a:latin typeface="Impact" pitchFamily="34" charset="0"/>
              </a:rPr>
              <a:t>Why use it ?</a:t>
            </a:r>
            <a:endParaRPr lang="en-GB" dirty="0">
              <a:latin typeface="Calibri" pitchFamily="34" charset="0"/>
            </a:endParaRPr>
          </a:p>
        </p:txBody>
      </p:sp>
      <p:sp>
        <p:nvSpPr>
          <p:cNvPr id="12" name="Rectangle 11"/>
          <p:cNvSpPr/>
          <p:nvPr/>
        </p:nvSpPr>
        <p:spPr>
          <a:xfrm>
            <a:off x="467544" y="476672"/>
            <a:ext cx="1510350" cy="461665"/>
          </a:xfrm>
          <a:prstGeom prst="rect">
            <a:avLst/>
          </a:prstGeom>
        </p:spPr>
        <p:txBody>
          <a:bodyPr wrap="none">
            <a:spAutoFit/>
          </a:bodyPr>
          <a:lstStyle/>
          <a:p>
            <a:pPr algn="just">
              <a:spcBef>
                <a:spcPct val="50000"/>
              </a:spcBef>
            </a:pPr>
            <a:r>
              <a:rPr lang="en-GB" dirty="0" smtClean="0">
                <a:latin typeface="Impact" pitchFamily="34" charset="0"/>
              </a:rPr>
              <a:t>White Space .</a:t>
            </a:r>
            <a:r>
              <a:rPr lang="en-GB" sz="2400" dirty="0" smtClean="0">
                <a:latin typeface="Impact" pitchFamily="34" charset="0"/>
              </a:rPr>
              <a:t> </a:t>
            </a:r>
            <a:endParaRPr lang="en-GB" dirty="0">
              <a:latin typeface="Calibri" pitchFamily="34" charset="0"/>
            </a:endParaRPr>
          </a:p>
        </p:txBody>
      </p:sp>
      <p:pic>
        <p:nvPicPr>
          <p:cNvPr id="1027" name="Picture 3"/>
          <p:cNvPicPr>
            <a:picLocks noChangeAspect="1" noChangeArrowheads="1"/>
          </p:cNvPicPr>
          <p:nvPr/>
        </p:nvPicPr>
        <p:blipFill>
          <a:blip r:embed="rId2" cstate="print"/>
          <a:srcRect l="6841" t="1762" r="19443"/>
          <a:stretch>
            <a:fillRect/>
          </a:stretch>
        </p:blipFill>
        <p:spPr bwMode="auto">
          <a:xfrm>
            <a:off x="1979712" y="3645024"/>
            <a:ext cx="2271664" cy="1305768"/>
          </a:xfrm>
          <a:prstGeom prst="rect">
            <a:avLst/>
          </a:prstGeom>
          <a:noFill/>
          <a:ln w="9525" algn="in">
            <a:noFill/>
            <a:miter lim="800000"/>
            <a:headEnd/>
            <a:tailEnd/>
          </a:ln>
          <a:effectLst/>
        </p:spPr>
      </p:pic>
      <p:pic>
        <p:nvPicPr>
          <p:cNvPr id="1031" name="Picture 7" descr="http://upload.wikimedia.org/wikipedia/en/a/a6/What_Car%3F_magazine_July_2001.jpg"/>
          <p:cNvPicPr>
            <a:picLocks noChangeAspect="1" noChangeArrowheads="1"/>
          </p:cNvPicPr>
          <p:nvPr/>
        </p:nvPicPr>
        <p:blipFill>
          <a:blip r:embed="rId3" cstate="print"/>
          <a:srcRect/>
          <a:stretch>
            <a:fillRect/>
          </a:stretch>
        </p:blipFill>
        <p:spPr bwMode="auto">
          <a:xfrm>
            <a:off x="5076056" y="2780928"/>
            <a:ext cx="1495606" cy="2159720"/>
          </a:xfrm>
          <a:prstGeom prst="rect">
            <a:avLst/>
          </a:prstGeom>
          <a:noFill/>
        </p:spPr>
      </p:pic>
      <p:pic>
        <p:nvPicPr>
          <p:cNvPr id="1033" name="Picture 9" descr="http://www.mpa.org.nz/wp-content/uploads/2011/08/OMD_LOL_creme_cover.jpg"/>
          <p:cNvPicPr>
            <a:picLocks noChangeAspect="1" noChangeArrowheads="1"/>
          </p:cNvPicPr>
          <p:nvPr/>
        </p:nvPicPr>
        <p:blipFill>
          <a:blip r:embed="rId4" cstate="print"/>
          <a:srcRect/>
          <a:stretch>
            <a:fillRect/>
          </a:stretch>
        </p:blipFill>
        <p:spPr bwMode="auto">
          <a:xfrm>
            <a:off x="7092280" y="2780928"/>
            <a:ext cx="1580939" cy="2140484"/>
          </a:xfrm>
          <a:prstGeom prst="rect">
            <a:avLst/>
          </a:prstGeom>
          <a:noFill/>
        </p:spPr>
      </p:pic>
      <p:sp>
        <p:nvSpPr>
          <p:cNvPr id="16" name="TextBox 15"/>
          <p:cNvSpPr txBox="1"/>
          <p:nvPr/>
        </p:nvSpPr>
        <p:spPr>
          <a:xfrm>
            <a:off x="2411760" y="5013176"/>
            <a:ext cx="1440160" cy="369332"/>
          </a:xfrm>
          <a:prstGeom prst="rect">
            <a:avLst/>
          </a:prstGeom>
          <a:noFill/>
        </p:spPr>
        <p:txBody>
          <a:bodyPr wrap="square" rtlCol="0">
            <a:spAutoFit/>
          </a:bodyPr>
          <a:lstStyle/>
          <a:p>
            <a:r>
              <a:rPr lang="en-GB" dirty="0" smtClean="0"/>
              <a:t> </a:t>
            </a:r>
            <a:endParaRPr lang="en-GB" dirty="0"/>
          </a:p>
        </p:txBody>
      </p:sp>
      <p:sp>
        <p:nvSpPr>
          <p:cNvPr id="17" name="TextBox 16"/>
          <p:cNvSpPr txBox="1"/>
          <p:nvPr/>
        </p:nvSpPr>
        <p:spPr>
          <a:xfrm>
            <a:off x="5148064" y="5013176"/>
            <a:ext cx="1440160" cy="369332"/>
          </a:xfrm>
          <a:prstGeom prst="rect">
            <a:avLst/>
          </a:prstGeom>
          <a:noFill/>
        </p:spPr>
        <p:txBody>
          <a:bodyPr wrap="square" rtlCol="0">
            <a:spAutoFit/>
          </a:bodyPr>
          <a:lstStyle/>
          <a:p>
            <a:r>
              <a:rPr lang="en-GB" dirty="0" smtClean="0"/>
              <a:t> </a:t>
            </a:r>
            <a:endParaRPr lang="en-GB" dirty="0"/>
          </a:p>
        </p:txBody>
      </p:sp>
      <p:pic>
        <p:nvPicPr>
          <p:cNvPr id="1026" name="Picture 2" descr="http://www.fijisun.com.fj/wp-content/uploads/2013/05/tick.jpg"/>
          <p:cNvPicPr>
            <a:picLocks noChangeAspect="1" noChangeArrowheads="1"/>
          </p:cNvPicPr>
          <p:nvPr/>
        </p:nvPicPr>
        <p:blipFill>
          <a:blip r:embed="rId5" cstate="print"/>
          <a:srcRect/>
          <a:stretch>
            <a:fillRect/>
          </a:stretch>
        </p:blipFill>
        <p:spPr bwMode="auto">
          <a:xfrm>
            <a:off x="6732240" y="5013176"/>
            <a:ext cx="253696" cy="246650"/>
          </a:xfrm>
          <a:prstGeom prst="rect">
            <a:avLst/>
          </a:prstGeom>
          <a:noFill/>
        </p:spPr>
      </p:pic>
      <p:pic>
        <p:nvPicPr>
          <p:cNvPr id="20" name="Picture 2" descr="http://www.fijisun.com.fj/wp-content/uploads/2013/05/tick.jpg"/>
          <p:cNvPicPr>
            <a:picLocks noChangeAspect="1" noChangeArrowheads="1"/>
          </p:cNvPicPr>
          <p:nvPr/>
        </p:nvPicPr>
        <p:blipFill>
          <a:blip r:embed="rId5" cstate="print"/>
          <a:srcRect/>
          <a:stretch>
            <a:fillRect/>
          </a:stretch>
        </p:blipFill>
        <p:spPr bwMode="auto">
          <a:xfrm>
            <a:off x="3995936" y="4941168"/>
            <a:ext cx="253696" cy="246650"/>
          </a:xfrm>
          <a:prstGeom prst="rect">
            <a:avLst/>
          </a:prstGeom>
          <a:noFill/>
        </p:spPr>
      </p:pic>
      <p:pic>
        <p:nvPicPr>
          <p:cNvPr id="1028" name="Picture 4" descr="http://goodtoknow.media.ipcdigital.co.uk/111/00000207d/d5e2_orh220w334/wrong-answer-big-red-crossjupiterjpg.jpg"/>
          <p:cNvPicPr>
            <a:picLocks noChangeAspect="1" noChangeArrowheads="1"/>
          </p:cNvPicPr>
          <p:nvPr/>
        </p:nvPicPr>
        <p:blipFill>
          <a:blip r:embed="rId6" cstate="print"/>
          <a:srcRect/>
          <a:stretch>
            <a:fillRect/>
          </a:stretch>
        </p:blipFill>
        <p:spPr bwMode="auto">
          <a:xfrm>
            <a:off x="8532440" y="5013176"/>
            <a:ext cx="338998" cy="223292"/>
          </a:xfrm>
          <a:prstGeom prst="rect">
            <a:avLst/>
          </a:prstGeom>
          <a:noFill/>
        </p:spPr>
      </p:pic>
      <p:sp>
        <p:nvSpPr>
          <p:cNvPr id="22" name="TextBox 21"/>
          <p:cNvSpPr txBox="1"/>
          <p:nvPr/>
        </p:nvSpPr>
        <p:spPr>
          <a:xfrm>
            <a:off x="7020272" y="4941168"/>
            <a:ext cx="1512168" cy="461665"/>
          </a:xfrm>
          <a:prstGeom prst="rect">
            <a:avLst/>
          </a:prstGeom>
          <a:noFill/>
        </p:spPr>
        <p:txBody>
          <a:bodyPr wrap="square" rtlCol="0">
            <a:spAutoFit/>
          </a:bodyPr>
          <a:lstStyle/>
          <a:p>
            <a:r>
              <a:rPr lang="en-GB" sz="1200" dirty="0" smtClean="0"/>
              <a:t>Cluttered  Little or no  white space. </a:t>
            </a:r>
            <a:endParaRPr lang="en-GB" sz="1200" dirty="0"/>
          </a:p>
        </p:txBody>
      </p:sp>
      <p:sp>
        <p:nvSpPr>
          <p:cNvPr id="23" name="TextBox 22"/>
          <p:cNvSpPr txBox="1"/>
          <p:nvPr/>
        </p:nvSpPr>
        <p:spPr>
          <a:xfrm>
            <a:off x="4932040" y="4941168"/>
            <a:ext cx="1800200" cy="461665"/>
          </a:xfrm>
          <a:prstGeom prst="rect">
            <a:avLst/>
          </a:prstGeom>
          <a:noFill/>
        </p:spPr>
        <p:txBody>
          <a:bodyPr wrap="square" rtlCol="0">
            <a:spAutoFit/>
          </a:bodyPr>
          <a:lstStyle/>
          <a:p>
            <a:r>
              <a:rPr lang="en-GB" sz="1200" dirty="0" smtClean="0"/>
              <a:t>Good use of  white space. –  Magazine</a:t>
            </a:r>
            <a:endParaRPr lang="en-GB" sz="1200" dirty="0"/>
          </a:p>
        </p:txBody>
      </p:sp>
      <p:sp>
        <p:nvSpPr>
          <p:cNvPr id="24" name="TextBox 23"/>
          <p:cNvSpPr txBox="1"/>
          <p:nvPr/>
        </p:nvSpPr>
        <p:spPr>
          <a:xfrm>
            <a:off x="1979712" y="4941168"/>
            <a:ext cx="1800200" cy="461665"/>
          </a:xfrm>
          <a:prstGeom prst="rect">
            <a:avLst/>
          </a:prstGeom>
          <a:noFill/>
        </p:spPr>
        <p:txBody>
          <a:bodyPr wrap="square" rtlCol="0">
            <a:spAutoFit/>
          </a:bodyPr>
          <a:lstStyle/>
          <a:p>
            <a:r>
              <a:rPr lang="en-GB" sz="1200" dirty="0" smtClean="0"/>
              <a:t>Good use of  white space. –  Poster  Design</a:t>
            </a:r>
            <a:endParaRPr lang="en-GB"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3" name="Rectangle 12"/>
          <p:cNvSpPr/>
          <p:nvPr/>
        </p:nvSpPr>
        <p:spPr>
          <a:xfrm>
            <a:off x="395536" y="548680"/>
            <a:ext cx="926857" cy="461665"/>
          </a:xfrm>
          <a:prstGeom prst="rect">
            <a:avLst/>
          </a:prstGeom>
        </p:spPr>
        <p:txBody>
          <a:bodyPr wrap="none">
            <a:spAutoFit/>
          </a:bodyPr>
          <a:lstStyle/>
          <a:p>
            <a:pPr algn="just">
              <a:spcBef>
                <a:spcPct val="50000"/>
              </a:spcBef>
            </a:pPr>
            <a:r>
              <a:rPr lang="en-GB" dirty="0" smtClean="0">
                <a:latin typeface="Impact" pitchFamily="34" charset="0"/>
              </a:rPr>
              <a:t>Colour</a:t>
            </a:r>
            <a:r>
              <a:rPr lang="en-GB" sz="2400" dirty="0" smtClean="0">
                <a:latin typeface="Impact" pitchFamily="34" charset="0"/>
              </a:rPr>
              <a:t> .</a:t>
            </a:r>
            <a:endParaRPr lang="en-GB" dirty="0">
              <a:latin typeface="Calibri" pitchFamily="34" charset="0"/>
            </a:endParaRPr>
          </a:p>
        </p:txBody>
      </p:sp>
      <p:sp>
        <p:nvSpPr>
          <p:cNvPr id="16" name="Rectangle 15"/>
          <p:cNvSpPr/>
          <p:nvPr/>
        </p:nvSpPr>
        <p:spPr>
          <a:xfrm>
            <a:off x="467544" y="980728"/>
            <a:ext cx="8424936" cy="3539430"/>
          </a:xfrm>
          <a:prstGeom prst="rect">
            <a:avLst/>
          </a:prstGeom>
        </p:spPr>
        <p:txBody>
          <a:bodyPr wrap="square">
            <a:spAutoFit/>
          </a:bodyPr>
          <a:lstStyle/>
          <a:p>
            <a:r>
              <a:rPr lang="en-GB" sz="1600" dirty="0" smtClean="0"/>
              <a:t>Although colour can make a layout more dynamic, it is important to consider why you</a:t>
            </a:r>
          </a:p>
          <a:p>
            <a:r>
              <a:rPr lang="en-GB" sz="1600" dirty="0" smtClean="0"/>
              <a:t>want to use colour and what you would like the colour to achieve. Think about what</a:t>
            </a:r>
          </a:p>
          <a:p>
            <a:r>
              <a:rPr lang="en-GB" sz="1600" dirty="0" smtClean="0"/>
              <a:t>colours are most appropriate to your message and your audience.</a:t>
            </a:r>
          </a:p>
          <a:p>
            <a:r>
              <a:rPr lang="en-GB" sz="1600" dirty="0" smtClean="0"/>
              <a:t>To use colour in your piece:</a:t>
            </a:r>
          </a:p>
          <a:p>
            <a:pPr marL="342900" indent="-342900">
              <a:buAutoNum type="arabicPeriod"/>
            </a:pPr>
            <a:r>
              <a:rPr lang="en-GB" sz="1600" dirty="0" smtClean="0"/>
              <a:t> Make important text a different colour than the rest of the copy.</a:t>
            </a:r>
          </a:p>
          <a:p>
            <a:pPr marL="342900" indent="-342900">
              <a:buAutoNum type="arabicPeriod"/>
            </a:pPr>
            <a:r>
              <a:rPr lang="en-GB" sz="1600" dirty="0" smtClean="0"/>
              <a:t> Use a bright colour to tell the reader where to look first.</a:t>
            </a:r>
          </a:p>
          <a:p>
            <a:r>
              <a:rPr lang="en-GB" sz="1600" dirty="0" smtClean="0"/>
              <a:t>3.     Use bright colours together to help create a feeling of excitement.</a:t>
            </a:r>
          </a:p>
          <a:p>
            <a:r>
              <a:rPr lang="en-GB" sz="1600" dirty="0" smtClean="0"/>
              <a:t>4.     Repeat a colour from an image and use it with corresponding type or as a</a:t>
            </a:r>
          </a:p>
          <a:p>
            <a:r>
              <a:rPr lang="en-GB" sz="1600" dirty="0" smtClean="0"/>
              <a:t>         background to help unify the layout.</a:t>
            </a:r>
          </a:p>
          <a:p>
            <a:r>
              <a:rPr lang="en-GB" sz="1600" dirty="0" smtClean="0"/>
              <a:t>5.     Colour code a document (such as a training manual) with large amounts of text</a:t>
            </a:r>
          </a:p>
          <a:p>
            <a:r>
              <a:rPr lang="en-GB" sz="1600" dirty="0" smtClean="0"/>
              <a:t>        to help organize the piece.</a:t>
            </a:r>
          </a:p>
          <a:p>
            <a:r>
              <a:rPr lang="en-GB" sz="1600" dirty="0" smtClean="0"/>
              <a:t>6.     Use an appropriate colour to help differentiate parts of a chart or graph.</a:t>
            </a:r>
          </a:p>
          <a:p>
            <a:r>
              <a:rPr lang="en-GB" sz="1600" dirty="0" smtClean="0"/>
              <a:t>7.     Use colours such as pastels to create a soothing mood, or more bright colours to</a:t>
            </a:r>
          </a:p>
          <a:p>
            <a:r>
              <a:rPr lang="en-GB" sz="1600" dirty="0" smtClean="0"/>
              <a:t>        create excitement.</a:t>
            </a:r>
            <a:endParaRPr lang="en-GB" sz="1600" dirty="0"/>
          </a:p>
        </p:txBody>
      </p:sp>
      <p:pic>
        <p:nvPicPr>
          <p:cNvPr id="2050" name="Picture 2" descr="http://acrispchs.files.wordpress.com/2010/03/maxpayne-totalfilm.jpg"/>
          <p:cNvPicPr>
            <a:picLocks noChangeAspect="1" noChangeArrowheads="1"/>
          </p:cNvPicPr>
          <p:nvPr/>
        </p:nvPicPr>
        <p:blipFill>
          <a:blip r:embed="rId2" cstate="print"/>
          <a:srcRect/>
          <a:stretch>
            <a:fillRect/>
          </a:stretch>
        </p:blipFill>
        <p:spPr bwMode="auto">
          <a:xfrm>
            <a:off x="7380312" y="4581128"/>
            <a:ext cx="1297732" cy="1699922"/>
          </a:xfrm>
          <a:prstGeom prst="rect">
            <a:avLst/>
          </a:prstGeom>
          <a:noFill/>
        </p:spPr>
      </p:pic>
      <p:pic>
        <p:nvPicPr>
          <p:cNvPr id="2052" name="Picture 4" descr="http://bbradley5.files.wordpress.com/2012/09/taylor-swift-vogue-february-2012.jpg"/>
          <p:cNvPicPr>
            <a:picLocks noChangeAspect="1" noChangeArrowheads="1"/>
          </p:cNvPicPr>
          <p:nvPr/>
        </p:nvPicPr>
        <p:blipFill>
          <a:blip r:embed="rId3" cstate="print"/>
          <a:srcRect/>
          <a:stretch>
            <a:fillRect/>
          </a:stretch>
        </p:blipFill>
        <p:spPr bwMode="auto">
          <a:xfrm>
            <a:off x="6012160" y="4581128"/>
            <a:ext cx="1148754" cy="1629438"/>
          </a:xfrm>
          <a:prstGeom prst="rect">
            <a:avLst/>
          </a:prstGeom>
          <a:noFill/>
        </p:spPr>
      </p:pic>
      <p:pic>
        <p:nvPicPr>
          <p:cNvPr id="2054" name="Picture 6" descr="http://jaaalp.files.wordpress.com/2012/10/mad-hatter-total-film-movie-magazine-cover-alice-in-wonderland-2009-10047177-420-5951.jpg"/>
          <p:cNvPicPr>
            <a:picLocks noChangeAspect="1" noChangeArrowheads="1"/>
          </p:cNvPicPr>
          <p:nvPr/>
        </p:nvPicPr>
        <p:blipFill>
          <a:blip r:embed="rId4" cstate="print"/>
          <a:srcRect/>
          <a:stretch>
            <a:fillRect/>
          </a:stretch>
        </p:blipFill>
        <p:spPr bwMode="auto">
          <a:xfrm>
            <a:off x="4499992" y="4653136"/>
            <a:ext cx="1111708" cy="1574920"/>
          </a:xfrm>
          <a:prstGeom prst="rect">
            <a:avLst/>
          </a:prstGeom>
          <a:noFill/>
        </p:spPr>
      </p:pic>
      <p:pic>
        <p:nvPicPr>
          <p:cNvPr id="2056" name="Picture 8" descr="http://usersmanuals1.com/uifiles/11/7602/707000-manuals_n.png"/>
          <p:cNvPicPr>
            <a:picLocks noChangeAspect="1" noChangeArrowheads="1"/>
          </p:cNvPicPr>
          <p:nvPr/>
        </p:nvPicPr>
        <p:blipFill>
          <a:blip r:embed="rId5" cstate="print"/>
          <a:srcRect/>
          <a:stretch>
            <a:fillRect/>
          </a:stretch>
        </p:blipFill>
        <p:spPr bwMode="auto">
          <a:xfrm>
            <a:off x="2843808" y="4653136"/>
            <a:ext cx="1153964" cy="1566270"/>
          </a:xfrm>
          <a:prstGeom prst="rect">
            <a:avLst/>
          </a:prstGeom>
          <a:noFill/>
        </p:spPr>
      </p:pic>
      <p:pic>
        <p:nvPicPr>
          <p:cNvPr id="2060" name="Picture 12" descr="http://cdn.onextrapixel.com/wp-content/uploads/2010/06/advertisement-poster.jpg"/>
          <p:cNvPicPr>
            <a:picLocks noChangeAspect="1" noChangeArrowheads="1"/>
          </p:cNvPicPr>
          <p:nvPr/>
        </p:nvPicPr>
        <p:blipFill>
          <a:blip r:embed="rId6" cstate="print"/>
          <a:srcRect/>
          <a:stretch>
            <a:fillRect/>
          </a:stretch>
        </p:blipFill>
        <p:spPr bwMode="auto">
          <a:xfrm>
            <a:off x="899592" y="4653136"/>
            <a:ext cx="1512168" cy="15121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660232" y="4653136"/>
            <a:ext cx="2016224"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660232" y="3284984"/>
            <a:ext cx="201622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Lines </a:t>
            </a:r>
          </a:p>
        </p:txBody>
      </p:sp>
      <p:sp>
        <p:nvSpPr>
          <p:cNvPr id="9" name="Rectangle 8"/>
          <p:cNvSpPr/>
          <p:nvPr/>
        </p:nvSpPr>
        <p:spPr>
          <a:xfrm>
            <a:off x="467544" y="980728"/>
            <a:ext cx="7704856" cy="4770537"/>
          </a:xfrm>
          <a:prstGeom prst="rect">
            <a:avLst/>
          </a:prstGeom>
        </p:spPr>
        <p:txBody>
          <a:bodyPr wrap="square">
            <a:spAutoFit/>
          </a:bodyPr>
          <a:lstStyle/>
          <a:p>
            <a:r>
              <a:rPr lang="en-GB" sz="1600" dirty="0" smtClean="0"/>
              <a:t> Lines can be used in a variety of ways in a layout:</a:t>
            </a:r>
          </a:p>
          <a:p>
            <a:r>
              <a:rPr lang="en-GB" sz="1600" dirty="0" smtClean="0"/>
              <a:t>They help</a:t>
            </a:r>
          </a:p>
          <a:p>
            <a:r>
              <a:rPr lang="en-GB" sz="1600" dirty="0" smtClean="0"/>
              <a:t>to organize information; They can direct your readers' eye as to the organization of</a:t>
            </a:r>
          </a:p>
          <a:p>
            <a:r>
              <a:rPr lang="en-GB" sz="1600" dirty="0" smtClean="0"/>
              <a:t>the layout;</a:t>
            </a:r>
          </a:p>
          <a:p>
            <a:r>
              <a:rPr lang="en-GB" sz="1600" dirty="0" smtClean="0"/>
              <a:t>They can create a mood; And, they can give rhythm and movement.</a:t>
            </a:r>
          </a:p>
          <a:p>
            <a:r>
              <a:rPr lang="en-GB" sz="1600" dirty="0" smtClean="0"/>
              <a:t>For example, lines can organize information on your page. A line can define the</a:t>
            </a:r>
          </a:p>
          <a:p>
            <a:r>
              <a:rPr lang="en-GB" sz="1600" dirty="0" smtClean="0"/>
              <a:t>boundaries of your page. Vertical or horizontal lines can also be used to direct your</a:t>
            </a:r>
          </a:p>
          <a:p>
            <a:r>
              <a:rPr lang="en-GB" sz="1600" dirty="0" smtClean="0"/>
              <a:t>readers from one piece of information to another. To create a mood, use a wavey</a:t>
            </a:r>
          </a:p>
          <a:p>
            <a:r>
              <a:rPr lang="en-GB" sz="1600" dirty="0" smtClean="0"/>
              <a:t>line to give the piece a feeling of movement.</a:t>
            </a:r>
          </a:p>
          <a:p>
            <a:r>
              <a:rPr lang="en-GB" sz="1600" dirty="0" smtClean="0"/>
              <a:t>Lines in your piece can:</a:t>
            </a:r>
          </a:p>
          <a:p>
            <a:r>
              <a:rPr lang="en-GB" sz="1600" dirty="0" smtClean="0"/>
              <a:t>• Convey a mood or an emotion.</a:t>
            </a:r>
          </a:p>
          <a:p>
            <a:r>
              <a:rPr lang="en-GB" sz="1600" dirty="0" smtClean="0"/>
              <a:t>• Organize the design.</a:t>
            </a:r>
          </a:p>
          <a:p>
            <a:r>
              <a:rPr lang="en-GB" sz="1600" dirty="0" smtClean="0"/>
              <a:t>• Establish columns of text.</a:t>
            </a:r>
          </a:p>
          <a:p>
            <a:r>
              <a:rPr lang="en-GB" sz="1600" dirty="0" smtClean="0"/>
              <a:t>• Create a texture.</a:t>
            </a:r>
          </a:p>
          <a:p>
            <a:r>
              <a:rPr lang="en-GB" sz="1600" dirty="0" smtClean="0"/>
              <a:t>• Create movement.</a:t>
            </a:r>
          </a:p>
          <a:p>
            <a:r>
              <a:rPr lang="en-GB" sz="1600" dirty="0" smtClean="0"/>
              <a:t>• Define shape.</a:t>
            </a:r>
          </a:p>
          <a:p>
            <a:r>
              <a:rPr lang="en-GB" sz="1600" dirty="0" smtClean="0"/>
              <a:t>• Call attention to a word.</a:t>
            </a:r>
          </a:p>
          <a:p>
            <a:r>
              <a:rPr lang="en-GB" sz="1600" dirty="0" smtClean="0"/>
              <a:t>• Connect pieces of information in your layout.</a:t>
            </a:r>
          </a:p>
          <a:p>
            <a:r>
              <a:rPr lang="en-GB" sz="1600" dirty="0" smtClean="0"/>
              <a:t>• Frame an image or a word.</a:t>
            </a:r>
            <a:endParaRPr lang="en-GB" sz="1600" dirty="0"/>
          </a:p>
        </p:txBody>
      </p:sp>
      <p:pic>
        <p:nvPicPr>
          <p:cNvPr id="1026" name="Picture 2"/>
          <p:cNvPicPr>
            <a:picLocks noChangeAspect="1" noChangeArrowheads="1"/>
          </p:cNvPicPr>
          <p:nvPr/>
        </p:nvPicPr>
        <p:blipFill>
          <a:blip r:embed="rId2" cstate="print"/>
          <a:srcRect/>
          <a:stretch>
            <a:fillRect/>
          </a:stretch>
        </p:blipFill>
        <p:spPr bwMode="auto">
          <a:xfrm>
            <a:off x="4139952" y="3356992"/>
            <a:ext cx="1143074" cy="1511430"/>
          </a:xfrm>
          <a:prstGeom prst="rect">
            <a:avLst/>
          </a:prstGeom>
          <a:noFill/>
          <a:ln w="9525">
            <a:noFill/>
            <a:miter lim="800000"/>
            <a:headEnd/>
            <a:tailEnd/>
          </a:ln>
        </p:spPr>
      </p:pic>
      <p:sp>
        <p:nvSpPr>
          <p:cNvPr id="10" name="Rectangle 9"/>
          <p:cNvSpPr/>
          <p:nvPr/>
        </p:nvSpPr>
        <p:spPr>
          <a:xfrm>
            <a:off x="4139952" y="3356992"/>
            <a:ext cx="1152128"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6444208" y="3284984"/>
            <a:ext cx="2448272" cy="646331"/>
          </a:xfrm>
          <a:prstGeom prst="rect">
            <a:avLst/>
          </a:prstGeom>
        </p:spPr>
        <p:txBody>
          <a:bodyPr wrap="square">
            <a:spAutoFit/>
          </a:bodyPr>
          <a:lstStyle/>
          <a:p>
            <a:pPr algn="ctr"/>
            <a:r>
              <a:rPr lang="en-US" b="1" dirty="0" smtClean="0">
                <a:latin typeface="+mj-lt"/>
              </a:rPr>
              <a:t>Lines Can Provide Texture</a:t>
            </a:r>
            <a:endParaRPr lang="en-GB" b="1" dirty="0">
              <a:latin typeface="+mj-lt"/>
            </a:endParaRPr>
          </a:p>
        </p:txBody>
      </p:sp>
      <p:sp>
        <p:nvSpPr>
          <p:cNvPr id="13" name="Rectangle 15" descr="Small grid"/>
          <p:cNvSpPr>
            <a:spLocks noChangeArrowheads="1"/>
          </p:cNvSpPr>
          <p:nvPr/>
        </p:nvSpPr>
        <p:spPr bwMode="auto">
          <a:xfrm>
            <a:off x="7740352" y="3861048"/>
            <a:ext cx="592832" cy="591344"/>
          </a:xfrm>
          <a:prstGeom prst="rect">
            <a:avLst/>
          </a:prstGeom>
          <a:pattFill prst="smGrid">
            <a:fgClr>
              <a:schemeClr val="tx1"/>
            </a:fgClr>
            <a:bgClr>
              <a:schemeClr val="bg1"/>
            </a:bgClr>
          </a:pattFill>
          <a:ln w="9525">
            <a:solidFill>
              <a:schemeClr val="tx1"/>
            </a:solidFill>
            <a:miter lim="800000"/>
            <a:headEnd/>
            <a:tailEnd/>
          </a:ln>
        </p:spPr>
        <p:txBody>
          <a:bodyPr wrap="none" anchor="ctr"/>
          <a:lstStyle/>
          <a:p>
            <a:endParaRPr lang="en-US"/>
          </a:p>
        </p:txBody>
      </p:sp>
      <p:sp>
        <p:nvSpPr>
          <p:cNvPr id="15" name="Rectangle 16" descr="Small checker board"/>
          <p:cNvSpPr>
            <a:spLocks noChangeArrowheads="1"/>
          </p:cNvSpPr>
          <p:nvPr/>
        </p:nvSpPr>
        <p:spPr bwMode="auto">
          <a:xfrm>
            <a:off x="7005580" y="3861048"/>
            <a:ext cx="590756" cy="591344"/>
          </a:xfrm>
          <a:prstGeom prst="rect">
            <a:avLst/>
          </a:prstGeom>
          <a:pattFill prst="smCheck">
            <a:fgClr>
              <a:srgbClr val="000080"/>
            </a:fgClr>
            <a:bgClr>
              <a:schemeClr val="bg1"/>
            </a:bgClr>
          </a:pattFill>
          <a:ln w="9525">
            <a:solidFill>
              <a:schemeClr val="tx1"/>
            </a:solidFill>
            <a:miter lim="800000"/>
            <a:headEnd/>
            <a:tailEnd/>
          </a:ln>
        </p:spPr>
        <p:txBody>
          <a:bodyPr wrap="none" anchor="ctr"/>
          <a:lstStyle/>
          <a:p>
            <a:endParaRPr lang="en-US"/>
          </a:p>
        </p:txBody>
      </p:sp>
      <p:sp>
        <p:nvSpPr>
          <p:cNvPr id="17" name="Rectangle 16"/>
          <p:cNvSpPr/>
          <p:nvPr/>
        </p:nvSpPr>
        <p:spPr>
          <a:xfrm>
            <a:off x="6948264" y="6021288"/>
            <a:ext cx="1433341" cy="369332"/>
          </a:xfrm>
          <a:prstGeom prst="rect">
            <a:avLst/>
          </a:prstGeom>
        </p:spPr>
        <p:txBody>
          <a:bodyPr wrap="none">
            <a:spAutoFit/>
          </a:bodyPr>
          <a:lstStyle/>
          <a:p>
            <a:r>
              <a:rPr lang="en-GB" b="1" dirty="0" smtClean="0"/>
              <a:t>Define shape</a:t>
            </a:r>
            <a:endParaRPr lang="en-GB" dirty="0"/>
          </a:p>
        </p:txBody>
      </p:sp>
      <p:sp>
        <p:nvSpPr>
          <p:cNvPr id="19" name="Rectangle 18"/>
          <p:cNvSpPr/>
          <p:nvPr/>
        </p:nvSpPr>
        <p:spPr>
          <a:xfrm>
            <a:off x="5364088" y="3429000"/>
            <a:ext cx="1152128" cy="1323439"/>
          </a:xfrm>
          <a:prstGeom prst="rect">
            <a:avLst/>
          </a:prstGeom>
        </p:spPr>
        <p:txBody>
          <a:bodyPr wrap="square">
            <a:spAutoFit/>
          </a:bodyPr>
          <a:lstStyle/>
          <a:p>
            <a:r>
              <a:rPr lang="en-GB" sz="1600" b="1" dirty="0" smtClean="0"/>
              <a:t>Organize the design.</a:t>
            </a:r>
          </a:p>
          <a:p>
            <a:r>
              <a:rPr lang="en-GB" sz="1600" b="1" dirty="0" smtClean="0"/>
              <a:t>Establish columns of text.</a:t>
            </a:r>
          </a:p>
        </p:txBody>
      </p:sp>
      <p:sp>
        <p:nvSpPr>
          <p:cNvPr id="20" name="Rectangle 19"/>
          <p:cNvSpPr/>
          <p:nvPr/>
        </p:nvSpPr>
        <p:spPr>
          <a:xfrm>
            <a:off x="3995936" y="3284984"/>
            <a:ext cx="252028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7" descr="j0290350"/>
          <p:cNvPicPr>
            <a:picLocks noChangeAspect="1" noChangeArrowheads="1"/>
          </p:cNvPicPr>
          <p:nvPr/>
        </p:nvPicPr>
        <p:blipFill>
          <a:blip r:embed="rId3" cstate="print"/>
          <a:srcRect/>
          <a:stretch>
            <a:fillRect/>
          </a:stretch>
        </p:blipFill>
        <p:spPr bwMode="auto">
          <a:xfrm>
            <a:off x="6876256" y="4725144"/>
            <a:ext cx="1537188" cy="1316782"/>
          </a:xfrm>
          <a:prstGeom prst="rect">
            <a:avLst/>
          </a:prstGeom>
          <a:noFill/>
          <a:ln w="9525">
            <a:noFill/>
            <a:miter lim="800000"/>
            <a:headEnd/>
            <a:tailEnd/>
          </a:ln>
        </p:spPr>
      </p:pic>
      <p:pic>
        <p:nvPicPr>
          <p:cNvPr id="2054" name="Picture 6" descr="http://kickess.files.wordpress.com/2011/09/text_underline.png"/>
          <p:cNvPicPr>
            <a:picLocks noChangeAspect="1" noChangeArrowheads="1"/>
          </p:cNvPicPr>
          <p:nvPr/>
        </p:nvPicPr>
        <p:blipFill>
          <a:blip r:embed="rId4" cstate="print"/>
          <a:srcRect/>
          <a:stretch>
            <a:fillRect/>
          </a:stretch>
        </p:blipFill>
        <p:spPr bwMode="auto">
          <a:xfrm>
            <a:off x="5580112" y="5085184"/>
            <a:ext cx="1034058" cy="103405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332656"/>
            <a:ext cx="8496944" cy="61206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Element</a:t>
            </a:r>
            <a:endParaRPr lang="en-GB" sz="3200" dirty="0">
              <a:solidFill>
                <a:schemeClr val="tx2"/>
              </a:solidFill>
            </a:endParaRPr>
          </a:p>
        </p:txBody>
      </p:sp>
      <p:sp>
        <p:nvSpPr>
          <p:cNvPr id="14" name="Rectangle 13"/>
          <p:cNvSpPr/>
          <p:nvPr/>
        </p:nvSpPr>
        <p:spPr>
          <a:xfrm>
            <a:off x="395536" y="548680"/>
            <a:ext cx="8496944" cy="369332"/>
          </a:xfrm>
          <a:prstGeom prst="rect">
            <a:avLst/>
          </a:prstGeom>
        </p:spPr>
        <p:txBody>
          <a:bodyPr wrap="square">
            <a:spAutoFit/>
          </a:bodyPr>
          <a:lstStyle/>
          <a:p>
            <a:pPr algn="just">
              <a:spcBef>
                <a:spcPct val="50000"/>
              </a:spcBef>
            </a:pPr>
            <a:r>
              <a:rPr lang="en-GB" dirty="0" smtClean="0">
                <a:latin typeface="Impact" pitchFamily="34" charset="0"/>
              </a:rPr>
              <a:t>Unity  </a:t>
            </a:r>
          </a:p>
        </p:txBody>
      </p:sp>
      <p:sp>
        <p:nvSpPr>
          <p:cNvPr id="9" name="Rectangle 8"/>
          <p:cNvSpPr/>
          <p:nvPr/>
        </p:nvSpPr>
        <p:spPr>
          <a:xfrm>
            <a:off x="467544" y="980728"/>
            <a:ext cx="7704856" cy="338554"/>
          </a:xfrm>
          <a:prstGeom prst="rect">
            <a:avLst/>
          </a:prstGeom>
        </p:spPr>
        <p:txBody>
          <a:bodyPr wrap="square">
            <a:spAutoFit/>
          </a:bodyPr>
          <a:lstStyle/>
          <a:p>
            <a:r>
              <a:rPr lang="en-GB" sz="1600" dirty="0" smtClean="0"/>
              <a:t> </a:t>
            </a:r>
            <a:endParaRPr lang="en-GB" sz="1600" dirty="0"/>
          </a:p>
        </p:txBody>
      </p:sp>
      <p:sp>
        <p:nvSpPr>
          <p:cNvPr id="12" name="Rectangle 11"/>
          <p:cNvSpPr/>
          <p:nvPr/>
        </p:nvSpPr>
        <p:spPr>
          <a:xfrm>
            <a:off x="395536" y="1772816"/>
            <a:ext cx="4572000" cy="923330"/>
          </a:xfrm>
          <a:prstGeom prst="rect">
            <a:avLst/>
          </a:prstGeom>
        </p:spPr>
        <p:txBody>
          <a:bodyPr>
            <a:spAutoFit/>
          </a:bodyPr>
          <a:lstStyle/>
          <a:p>
            <a:r>
              <a:rPr lang="en-GB" dirty="0" smtClean="0"/>
              <a:t>Unity can be achieved through the use of </a:t>
            </a:r>
            <a:r>
              <a:rPr lang="en-GB" b="1" dirty="0" smtClean="0"/>
              <a:t>similar shapes</a:t>
            </a:r>
            <a:r>
              <a:rPr lang="en-GB" dirty="0" smtClean="0"/>
              <a:t>. </a:t>
            </a:r>
            <a:br>
              <a:rPr lang="en-GB" dirty="0" smtClean="0"/>
            </a:br>
            <a:endParaRPr lang="en-GB" dirty="0"/>
          </a:p>
        </p:txBody>
      </p:sp>
      <p:pic>
        <p:nvPicPr>
          <p:cNvPr id="1028" name="Picture 4" descr="http://www.educ.kent.edu/community/vlo/design/principles/unity/similar.gif"/>
          <p:cNvPicPr>
            <a:picLocks noChangeAspect="1" noChangeArrowheads="1"/>
          </p:cNvPicPr>
          <p:nvPr/>
        </p:nvPicPr>
        <p:blipFill>
          <a:blip r:embed="rId2" cstate="print"/>
          <a:srcRect/>
          <a:stretch>
            <a:fillRect/>
          </a:stretch>
        </p:blipFill>
        <p:spPr bwMode="auto">
          <a:xfrm>
            <a:off x="4499992" y="1772816"/>
            <a:ext cx="1066800" cy="1266826"/>
          </a:xfrm>
          <a:prstGeom prst="rect">
            <a:avLst/>
          </a:prstGeom>
          <a:noFill/>
        </p:spPr>
      </p:pic>
      <p:sp>
        <p:nvSpPr>
          <p:cNvPr id="13" name="Rectangle 12"/>
          <p:cNvSpPr/>
          <p:nvPr/>
        </p:nvSpPr>
        <p:spPr>
          <a:xfrm>
            <a:off x="395536" y="3284984"/>
            <a:ext cx="4572000" cy="923330"/>
          </a:xfrm>
          <a:prstGeom prst="rect">
            <a:avLst/>
          </a:prstGeom>
        </p:spPr>
        <p:txBody>
          <a:bodyPr>
            <a:spAutoFit/>
          </a:bodyPr>
          <a:lstStyle/>
          <a:p>
            <a:r>
              <a:rPr lang="en-GB" dirty="0" smtClean="0"/>
              <a:t>Unity can be achieved through the use of a </a:t>
            </a:r>
            <a:r>
              <a:rPr lang="en-GB" b="1" dirty="0" smtClean="0"/>
              <a:t>common pattern</a:t>
            </a:r>
            <a:r>
              <a:rPr lang="en-GB" dirty="0" smtClean="0"/>
              <a:t>. </a:t>
            </a:r>
            <a:br>
              <a:rPr lang="en-GB" dirty="0" smtClean="0"/>
            </a:br>
            <a:endParaRPr lang="en-GB" dirty="0"/>
          </a:p>
        </p:txBody>
      </p:sp>
      <p:pic>
        <p:nvPicPr>
          <p:cNvPr id="1030" name="Picture 6" descr="http://www.educ.kent.edu/community/vlo/design/principles/unity/pattern.gif"/>
          <p:cNvPicPr>
            <a:picLocks noChangeAspect="1" noChangeArrowheads="1"/>
          </p:cNvPicPr>
          <p:nvPr/>
        </p:nvPicPr>
        <p:blipFill>
          <a:blip r:embed="rId3" cstate="print"/>
          <a:srcRect/>
          <a:stretch>
            <a:fillRect/>
          </a:stretch>
        </p:blipFill>
        <p:spPr bwMode="auto">
          <a:xfrm>
            <a:off x="4499992" y="3284984"/>
            <a:ext cx="1066800" cy="1266826"/>
          </a:xfrm>
          <a:prstGeom prst="rect">
            <a:avLst/>
          </a:prstGeom>
          <a:noFill/>
        </p:spPr>
      </p:pic>
      <p:sp>
        <p:nvSpPr>
          <p:cNvPr id="15" name="Rectangle 14"/>
          <p:cNvSpPr/>
          <p:nvPr/>
        </p:nvSpPr>
        <p:spPr>
          <a:xfrm>
            <a:off x="395536" y="4869160"/>
            <a:ext cx="4572000" cy="923330"/>
          </a:xfrm>
          <a:prstGeom prst="rect">
            <a:avLst/>
          </a:prstGeom>
        </p:spPr>
        <p:txBody>
          <a:bodyPr>
            <a:spAutoFit/>
          </a:bodyPr>
          <a:lstStyle/>
          <a:p>
            <a:r>
              <a:rPr lang="en-GB" dirty="0" smtClean="0"/>
              <a:t>Unity can be achieved through the use of a </a:t>
            </a:r>
            <a:r>
              <a:rPr lang="en-GB" b="1" dirty="0" smtClean="0"/>
              <a:t>common background</a:t>
            </a:r>
            <a:r>
              <a:rPr lang="en-GB" dirty="0" smtClean="0"/>
              <a:t>. </a:t>
            </a:r>
            <a:br>
              <a:rPr lang="en-GB" dirty="0" smtClean="0"/>
            </a:br>
            <a:endParaRPr lang="en-GB" dirty="0"/>
          </a:p>
        </p:txBody>
      </p:sp>
      <p:pic>
        <p:nvPicPr>
          <p:cNvPr id="1032" name="Picture 8" descr="http://www.educ.kent.edu/community/vlo/design/principles/unity/background.gif"/>
          <p:cNvPicPr>
            <a:picLocks noChangeAspect="1" noChangeArrowheads="1"/>
          </p:cNvPicPr>
          <p:nvPr/>
        </p:nvPicPr>
        <p:blipFill>
          <a:blip r:embed="rId4" cstate="print"/>
          <a:srcRect/>
          <a:stretch>
            <a:fillRect/>
          </a:stretch>
        </p:blipFill>
        <p:spPr bwMode="auto">
          <a:xfrm>
            <a:off x="4499992" y="4869160"/>
            <a:ext cx="1066800" cy="1266826"/>
          </a:xfrm>
          <a:prstGeom prst="rect">
            <a:avLst/>
          </a:prstGeom>
          <a:noFill/>
        </p:spPr>
      </p:pic>
      <p:sp>
        <p:nvSpPr>
          <p:cNvPr id="17" name="Rectangle 16"/>
          <p:cNvSpPr/>
          <p:nvPr/>
        </p:nvSpPr>
        <p:spPr>
          <a:xfrm>
            <a:off x="395536" y="908720"/>
            <a:ext cx="8424936" cy="369332"/>
          </a:xfrm>
          <a:prstGeom prst="rect">
            <a:avLst/>
          </a:prstGeom>
        </p:spPr>
        <p:txBody>
          <a:bodyPr wrap="square">
            <a:spAutoFit/>
          </a:bodyPr>
          <a:lstStyle/>
          <a:p>
            <a:r>
              <a:rPr lang="en-GB" dirty="0" smtClean="0"/>
              <a:t>Unity helps organize a visual image, facilitating  interpretation and understanding.</a:t>
            </a:r>
            <a:endParaRPr lang="en-GB" dirty="0"/>
          </a:p>
        </p:txBody>
      </p:sp>
      <p:sp>
        <p:nvSpPr>
          <p:cNvPr id="20" name="Rectangle 19"/>
          <p:cNvSpPr/>
          <p:nvPr/>
        </p:nvSpPr>
        <p:spPr>
          <a:xfrm>
            <a:off x="5868144" y="1340768"/>
            <a:ext cx="3024336" cy="51125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beauchampcollegeasmedia13.files.wordpress.com/2013/01/q-front-cover1.jpeg"/>
          <p:cNvPicPr>
            <a:picLocks noChangeAspect="1" noChangeArrowheads="1"/>
          </p:cNvPicPr>
          <p:nvPr/>
        </p:nvPicPr>
        <p:blipFill>
          <a:blip r:embed="rId5" cstate="print"/>
          <a:srcRect/>
          <a:stretch>
            <a:fillRect/>
          </a:stretch>
        </p:blipFill>
        <p:spPr bwMode="auto">
          <a:xfrm>
            <a:off x="6300192" y="1556792"/>
            <a:ext cx="1985574" cy="2744390"/>
          </a:xfrm>
          <a:prstGeom prst="rect">
            <a:avLst/>
          </a:prstGeom>
          <a:noFill/>
        </p:spPr>
      </p:pic>
      <p:sp>
        <p:nvSpPr>
          <p:cNvPr id="16" name="TextBox 15"/>
          <p:cNvSpPr txBox="1"/>
          <p:nvPr/>
        </p:nvSpPr>
        <p:spPr>
          <a:xfrm>
            <a:off x="5940152" y="4365104"/>
            <a:ext cx="2880320" cy="2062103"/>
          </a:xfrm>
          <a:prstGeom prst="rect">
            <a:avLst/>
          </a:prstGeom>
          <a:noFill/>
        </p:spPr>
        <p:txBody>
          <a:bodyPr wrap="square" rtlCol="0">
            <a:spAutoFit/>
          </a:bodyPr>
          <a:lstStyle/>
          <a:p>
            <a:r>
              <a:rPr lang="en-GB" sz="1600" dirty="0" smtClean="0"/>
              <a:t>Can you spot </a:t>
            </a:r>
            <a:r>
              <a:rPr lang="en-GB" sz="1600" b="1" dirty="0" smtClean="0"/>
              <a:t>Unity</a:t>
            </a:r>
            <a:r>
              <a:rPr lang="en-GB" sz="1600" dirty="0" smtClean="0"/>
              <a:t> in choice of </a:t>
            </a:r>
            <a:r>
              <a:rPr lang="en-GB" sz="1600" b="1" dirty="0" smtClean="0"/>
              <a:t>colour</a:t>
            </a:r>
            <a:r>
              <a:rPr lang="en-GB" sz="1600" dirty="0" smtClean="0"/>
              <a:t>, the use of strong </a:t>
            </a:r>
            <a:r>
              <a:rPr lang="en-GB" sz="1600" b="1" dirty="0" smtClean="0"/>
              <a:t>shapes</a:t>
            </a:r>
            <a:r>
              <a:rPr lang="en-GB" sz="1600" dirty="0" smtClean="0"/>
              <a:t> and how the </a:t>
            </a:r>
            <a:r>
              <a:rPr lang="en-GB" sz="1600" b="1" dirty="0" smtClean="0"/>
              <a:t>background</a:t>
            </a:r>
            <a:r>
              <a:rPr lang="en-GB" sz="1600" dirty="0" smtClean="0"/>
              <a:t> relates to the </a:t>
            </a:r>
            <a:r>
              <a:rPr lang="en-GB" sz="1600" b="1" dirty="0" smtClean="0"/>
              <a:t>text</a:t>
            </a:r>
            <a:r>
              <a:rPr lang="en-GB" sz="1600" dirty="0" smtClean="0"/>
              <a:t>.</a:t>
            </a:r>
            <a:endParaRPr lang="en-GB" sz="1600" b="1" dirty="0" smtClean="0"/>
          </a:p>
          <a:p>
            <a:r>
              <a:rPr lang="en-GB" sz="1600" b="1" dirty="0" smtClean="0"/>
              <a:t>Unity can also be used to great effect inside the magazine to link articles and pages together.</a:t>
            </a:r>
          </a:p>
          <a:p>
            <a:endParaRPr lang="en-GB"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p:cNvSpPr txBox="1"/>
          <p:nvPr/>
        </p:nvSpPr>
        <p:spPr>
          <a:xfrm>
            <a:off x="2699792"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6" name="Text Box 8"/>
          <p:cNvSpPr txBox="1">
            <a:spLocks noChangeArrowheads="1"/>
          </p:cNvSpPr>
          <p:nvPr/>
        </p:nvSpPr>
        <p:spPr bwMode="auto">
          <a:xfrm>
            <a:off x="611561" y="836712"/>
            <a:ext cx="36724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ALIGNMENT</a:t>
            </a:r>
            <a:r>
              <a:rPr lang="en-GB" sz="2000" dirty="0">
                <a:latin typeface="Impact" pitchFamily="34" charset="0"/>
              </a:rPr>
              <a:t> </a:t>
            </a:r>
            <a:r>
              <a:rPr lang="en-GB" sz="1600" dirty="0">
                <a:latin typeface="Impact" pitchFamily="34" charset="0"/>
              </a:rPr>
              <a:t>– </a:t>
            </a:r>
            <a:r>
              <a:rPr lang="en-GB" sz="1600" dirty="0">
                <a:latin typeface="+mn-lt"/>
              </a:rPr>
              <a:t>positions of text lines on a page or column e.g. aligned right, aligned left or fully justified.</a:t>
            </a:r>
          </a:p>
        </p:txBody>
      </p:sp>
      <p:pic>
        <p:nvPicPr>
          <p:cNvPr id="7" name="Picture 15" descr="Example of full justif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5" y="821406"/>
            <a:ext cx="1584176" cy="11034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5004048" y="175559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904" y="1586318"/>
            <a:ext cx="1296144" cy="338554"/>
          </a:xfrm>
          <a:prstGeom prst="rect">
            <a:avLst/>
          </a:prstGeom>
          <a:noFill/>
        </p:spPr>
        <p:txBody>
          <a:bodyPr wrap="square" rtlCol="0">
            <a:spAutoFit/>
          </a:bodyPr>
          <a:lstStyle/>
          <a:p>
            <a:r>
              <a:rPr lang="en-GB" sz="1600" dirty="0" smtClean="0">
                <a:solidFill>
                  <a:schemeClr val="tx2"/>
                </a:solidFill>
              </a:rPr>
              <a:t>Fully justified</a:t>
            </a:r>
            <a:endParaRPr lang="en-GB" sz="1600" dirty="0">
              <a:solidFill>
                <a:schemeClr val="tx2"/>
              </a:solidFill>
            </a:endParaRPr>
          </a:p>
        </p:txBody>
      </p:sp>
      <p:sp>
        <p:nvSpPr>
          <p:cNvPr id="13" name="Text Box 9"/>
          <p:cNvSpPr txBox="1">
            <a:spLocks noChangeArrowheads="1"/>
          </p:cNvSpPr>
          <p:nvPr/>
        </p:nvSpPr>
        <p:spPr bwMode="auto">
          <a:xfrm>
            <a:off x="624046" y="2420888"/>
            <a:ext cx="472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BLEED</a:t>
            </a:r>
            <a:r>
              <a:rPr lang="en-GB" sz="1600" dirty="0">
                <a:latin typeface="+mn-lt"/>
              </a:rPr>
              <a:t> – this is to extend an artwork graphic beyond the trimmed edge of the page.  The bleed is the extent to which it exceeds the page, commonly 3mm.</a:t>
            </a:r>
          </a:p>
        </p:txBody>
      </p:sp>
      <p:pic>
        <p:nvPicPr>
          <p:cNvPr id="1026" name="Picture 2" descr="http://www.gpsprintworks.co.uk/images/ble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5" t="10280" r="11729"/>
          <a:stretch/>
        </p:blipFill>
        <p:spPr bwMode="auto">
          <a:xfrm>
            <a:off x="5758611" y="2239789"/>
            <a:ext cx="1803244" cy="139909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80137" y="2348881"/>
            <a:ext cx="1400175" cy="1044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16" name="Text Box 10"/>
          <p:cNvSpPr txBox="1">
            <a:spLocks noChangeArrowheads="1"/>
          </p:cNvSpPr>
          <p:nvPr/>
        </p:nvSpPr>
        <p:spPr bwMode="auto">
          <a:xfrm>
            <a:off x="624046" y="3933056"/>
            <a:ext cx="4725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CAPTION – </a:t>
            </a:r>
            <a:r>
              <a:rPr lang="en-GB" sz="1600" dirty="0">
                <a:latin typeface="Calibri" pitchFamily="34" charset="0"/>
              </a:rPr>
              <a:t>this is the descriptive text which accompanies a graphic or illustration.</a:t>
            </a:r>
          </a:p>
        </p:txBody>
      </p:sp>
      <p:pic>
        <p:nvPicPr>
          <p:cNvPr id="17" name="Picture 25" descr="Nosy%20Be%20panther%20chameleon%20hiding%20-%202%20parts%20WITH%20cap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8637" y="3845938"/>
            <a:ext cx="1759460" cy="1069942"/>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0"/>
          <p:cNvSpPr txBox="1">
            <a:spLocks noChangeArrowheads="1"/>
          </p:cNvSpPr>
          <p:nvPr/>
        </p:nvSpPr>
        <p:spPr bwMode="auto">
          <a:xfrm>
            <a:off x="624046" y="5301208"/>
            <a:ext cx="4725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COLUMN </a:t>
            </a:r>
            <a:r>
              <a:rPr lang="en-GB" sz="1600" dirty="0">
                <a:latin typeface="Impact" pitchFamily="34" charset="0"/>
              </a:rPr>
              <a:t>– </a:t>
            </a:r>
            <a:r>
              <a:rPr lang="en-GB" sz="1600" dirty="0" smtClean="0">
                <a:latin typeface="Calibri" pitchFamily="34" charset="0"/>
              </a:rPr>
              <a:t>The body of the text is restricted to the width of the lines. It makes the text easier to read and gives visual impact.</a:t>
            </a:r>
            <a:endParaRPr lang="en-GB" sz="1600" dirty="0">
              <a:latin typeface="Calibri" pitchFamily="34" charset="0"/>
            </a:endParaRPr>
          </a:p>
        </p:txBody>
      </p:sp>
      <p:pic>
        <p:nvPicPr>
          <p:cNvPr id="19" name="Picture 15" descr="Example of full justif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5" y="5172755"/>
            <a:ext cx="1584176" cy="11034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995936" y="4538927"/>
            <a:ext cx="1296144" cy="338554"/>
          </a:xfrm>
          <a:prstGeom prst="rect">
            <a:avLst/>
          </a:prstGeom>
          <a:noFill/>
        </p:spPr>
        <p:txBody>
          <a:bodyPr wrap="square" rtlCol="0">
            <a:spAutoFit/>
          </a:bodyPr>
          <a:lstStyle/>
          <a:p>
            <a:r>
              <a:rPr lang="en-GB" sz="1600" dirty="0" smtClean="0">
                <a:solidFill>
                  <a:schemeClr val="tx2"/>
                </a:solidFill>
              </a:rPr>
              <a:t>Caption</a:t>
            </a:r>
            <a:endParaRPr lang="en-GB" sz="1600" dirty="0">
              <a:solidFill>
                <a:schemeClr val="tx2"/>
              </a:solidFill>
            </a:endParaRPr>
          </a:p>
        </p:txBody>
      </p:sp>
      <p:cxnSp>
        <p:nvCxnSpPr>
          <p:cNvPr id="22" name="Straight Arrow Connector 21"/>
          <p:cNvCxnSpPr/>
          <p:nvPr/>
        </p:nvCxnSpPr>
        <p:spPr>
          <a:xfrm>
            <a:off x="4879123" y="47082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55976" y="3162454"/>
            <a:ext cx="1296144" cy="338554"/>
          </a:xfrm>
          <a:prstGeom prst="rect">
            <a:avLst/>
          </a:prstGeom>
          <a:noFill/>
        </p:spPr>
        <p:txBody>
          <a:bodyPr wrap="square" rtlCol="0">
            <a:spAutoFit/>
          </a:bodyPr>
          <a:lstStyle/>
          <a:p>
            <a:r>
              <a:rPr lang="en-GB" sz="1600" dirty="0" smtClean="0">
                <a:solidFill>
                  <a:schemeClr val="tx2"/>
                </a:solidFill>
              </a:rPr>
              <a:t>Bleed</a:t>
            </a:r>
            <a:endParaRPr lang="en-GB" sz="1600" dirty="0">
              <a:solidFill>
                <a:schemeClr val="tx2"/>
              </a:solidFill>
            </a:endParaRPr>
          </a:p>
        </p:txBody>
      </p:sp>
      <p:cxnSp>
        <p:nvCxnSpPr>
          <p:cNvPr id="25" name="Straight Arrow Connector 24"/>
          <p:cNvCxnSpPr/>
          <p:nvPr/>
        </p:nvCxnSpPr>
        <p:spPr>
          <a:xfrm>
            <a:off x="5038531" y="335139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077300" y="5937667"/>
            <a:ext cx="926747" cy="338554"/>
          </a:xfrm>
          <a:prstGeom prst="rect">
            <a:avLst/>
          </a:prstGeom>
          <a:noFill/>
        </p:spPr>
        <p:txBody>
          <a:bodyPr wrap="square" rtlCol="0">
            <a:spAutoFit/>
          </a:bodyPr>
          <a:lstStyle/>
          <a:p>
            <a:r>
              <a:rPr lang="en-GB" sz="1600" dirty="0" smtClean="0">
                <a:solidFill>
                  <a:schemeClr val="tx2"/>
                </a:solidFill>
              </a:rPr>
              <a:t>Column</a:t>
            </a:r>
            <a:endParaRPr lang="en-GB" sz="1600" dirty="0">
              <a:solidFill>
                <a:schemeClr val="tx2"/>
              </a:solidFill>
            </a:endParaRPr>
          </a:p>
        </p:txBody>
      </p:sp>
      <p:cxnSp>
        <p:nvCxnSpPr>
          <p:cNvPr id="29" name="Straight Arrow Connector 28"/>
          <p:cNvCxnSpPr/>
          <p:nvPr/>
        </p:nvCxnSpPr>
        <p:spPr>
          <a:xfrm>
            <a:off x="4988406" y="610694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3" grpId="0" autoUpdateAnimBg="0"/>
      <p:bldP spid="16" grpId="0" autoUpdateAnimBg="0"/>
      <p:bldP spid="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 name="TextBox 1"/>
          <p:cNvSpPr txBox="1"/>
          <p:nvPr/>
        </p:nvSpPr>
        <p:spPr>
          <a:xfrm>
            <a:off x="2771800"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5" name="Text Box 10"/>
          <p:cNvSpPr txBox="1">
            <a:spLocks noChangeArrowheads="1"/>
          </p:cNvSpPr>
          <p:nvPr/>
        </p:nvSpPr>
        <p:spPr bwMode="auto">
          <a:xfrm>
            <a:off x="633120" y="910372"/>
            <a:ext cx="37228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DROP CAPITALS </a:t>
            </a:r>
            <a:r>
              <a:rPr lang="en-GB" sz="1600" dirty="0">
                <a:latin typeface="Impact" pitchFamily="34" charset="0"/>
              </a:rPr>
              <a:t>– </a:t>
            </a:r>
            <a:r>
              <a:rPr lang="en-GB" sz="1600" dirty="0" smtClean="0">
                <a:latin typeface="Calibri" pitchFamily="34" charset="0"/>
              </a:rPr>
              <a:t>A larger first letter signals the start of the article </a:t>
            </a:r>
            <a:endParaRPr lang="en-GB" sz="1600" dirty="0">
              <a:latin typeface="Calibri" pitchFamily="34" charset="0"/>
            </a:endParaRPr>
          </a:p>
        </p:txBody>
      </p:sp>
      <p:pic>
        <p:nvPicPr>
          <p:cNvPr id="2050" name="Picture 2" descr="http://paulundcouk.wpengine.netdna-cdn.com/wp-content/uploads/2011/12/2.1.7-decorative-initia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83" b="34985"/>
          <a:stretch/>
        </p:blipFill>
        <p:spPr bwMode="auto">
          <a:xfrm>
            <a:off x="6302849" y="733643"/>
            <a:ext cx="1908212" cy="87010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634708" y="2392432"/>
            <a:ext cx="4724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FOOTER</a:t>
            </a:r>
            <a:r>
              <a:rPr lang="en-GB" sz="2000" dirty="0">
                <a:latin typeface="Impact" pitchFamily="34" charset="0"/>
              </a:rPr>
              <a:t> </a:t>
            </a:r>
            <a:r>
              <a:rPr lang="en-GB" sz="1600" dirty="0">
                <a:latin typeface="+mn-lt"/>
              </a:rPr>
              <a:t>– a line of text or page number placed at the bottom of the page which is repeated throughout the document.</a:t>
            </a:r>
          </a:p>
        </p:txBody>
      </p:sp>
      <p:pic>
        <p:nvPicPr>
          <p:cNvPr id="8" name="Picture 33" descr="acidsh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317" y="2105459"/>
            <a:ext cx="1334051" cy="189960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00119" y="3751147"/>
            <a:ext cx="936104" cy="338554"/>
          </a:xfrm>
          <a:prstGeom prst="rect">
            <a:avLst/>
          </a:prstGeom>
          <a:noFill/>
        </p:spPr>
        <p:txBody>
          <a:bodyPr wrap="square" rtlCol="0">
            <a:spAutoFit/>
          </a:bodyPr>
          <a:lstStyle/>
          <a:p>
            <a:r>
              <a:rPr lang="en-GB" sz="1600" dirty="0" smtClean="0">
                <a:solidFill>
                  <a:schemeClr val="tx2"/>
                </a:solidFill>
              </a:rPr>
              <a:t>Footer</a:t>
            </a:r>
            <a:endParaRPr lang="en-GB" sz="1600" dirty="0">
              <a:solidFill>
                <a:schemeClr val="tx2"/>
              </a:solidFill>
            </a:endParaRPr>
          </a:p>
        </p:txBody>
      </p:sp>
      <p:cxnSp>
        <p:nvCxnSpPr>
          <p:cNvPr id="10" name="Straight Arrow Connector 9"/>
          <p:cNvCxnSpPr/>
          <p:nvPr/>
        </p:nvCxnSpPr>
        <p:spPr>
          <a:xfrm flipV="1">
            <a:off x="5652120" y="3933056"/>
            <a:ext cx="6507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 Box 13"/>
          <p:cNvSpPr txBox="1">
            <a:spLocks noChangeArrowheads="1"/>
          </p:cNvSpPr>
          <p:nvPr/>
        </p:nvSpPr>
        <p:spPr bwMode="auto">
          <a:xfrm>
            <a:off x="710108" y="4480664"/>
            <a:ext cx="47259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GRAPHIC</a:t>
            </a:r>
            <a:r>
              <a:rPr lang="en-GB" sz="2000" dirty="0">
                <a:latin typeface="Impact" pitchFamily="34" charset="0"/>
              </a:rPr>
              <a:t> – </a:t>
            </a:r>
            <a:r>
              <a:rPr lang="en-GB" sz="1600" dirty="0">
                <a:latin typeface="Calibri" pitchFamily="34" charset="0"/>
              </a:rPr>
              <a:t>an illustration prepared on a paint, draw, CAD package or captured by image scanner which is then imported into a DTP layout.</a:t>
            </a:r>
          </a:p>
        </p:txBody>
      </p:sp>
      <p:pic>
        <p:nvPicPr>
          <p:cNvPr id="2052" name="Picture 4" descr="http://fc07.deviantart.net/fs70/f/2010/075/3/b/Magazine_Layout_1_by_Talve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456" y="4324798"/>
            <a:ext cx="2704992" cy="19125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355976" y="5203939"/>
            <a:ext cx="936104" cy="338554"/>
          </a:xfrm>
          <a:prstGeom prst="rect">
            <a:avLst/>
          </a:prstGeom>
          <a:noFill/>
        </p:spPr>
        <p:txBody>
          <a:bodyPr wrap="square" rtlCol="0">
            <a:spAutoFit/>
          </a:bodyPr>
          <a:lstStyle/>
          <a:p>
            <a:r>
              <a:rPr lang="en-GB" sz="1600" dirty="0" smtClean="0">
                <a:solidFill>
                  <a:schemeClr val="tx2"/>
                </a:solidFill>
              </a:rPr>
              <a:t>Graphic</a:t>
            </a:r>
            <a:endParaRPr lang="en-GB" sz="1600" dirty="0">
              <a:solidFill>
                <a:schemeClr val="tx2"/>
              </a:solidFill>
            </a:endParaRPr>
          </a:p>
        </p:txBody>
      </p:sp>
      <p:cxnSp>
        <p:nvCxnSpPr>
          <p:cNvPr id="14" name="Straight Arrow Connector 13"/>
          <p:cNvCxnSpPr/>
          <p:nvPr/>
        </p:nvCxnSpPr>
        <p:spPr>
          <a:xfrm>
            <a:off x="5220072" y="537321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27985" y="864205"/>
            <a:ext cx="1296143" cy="338554"/>
          </a:xfrm>
          <a:prstGeom prst="rect">
            <a:avLst/>
          </a:prstGeom>
          <a:noFill/>
        </p:spPr>
        <p:txBody>
          <a:bodyPr wrap="square" rtlCol="0">
            <a:spAutoFit/>
          </a:bodyPr>
          <a:lstStyle/>
          <a:p>
            <a:r>
              <a:rPr lang="en-GB" sz="1600" dirty="0" smtClean="0">
                <a:solidFill>
                  <a:schemeClr val="tx2"/>
                </a:solidFill>
              </a:rPr>
              <a:t>Drop Capital</a:t>
            </a:r>
            <a:endParaRPr lang="en-GB" sz="1600" dirty="0">
              <a:solidFill>
                <a:schemeClr val="tx2"/>
              </a:solidFill>
            </a:endParaRPr>
          </a:p>
        </p:txBody>
      </p:sp>
      <p:cxnSp>
        <p:nvCxnSpPr>
          <p:cNvPr id="21" name="Straight Arrow Connector 20"/>
          <p:cNvCxnSpPr/>
          <p:nvPr/>
        </p:nvCxnSpPr>
        <p:spPr>
          <a:xfrm flipV="1">
            <a:off x="5652120" y="1052736"/>
            <a:ext cx="6507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Design </a:t>
            </a:r>
            <a:endParaRPr lang="en-GB" sz="3200" dirty="0">
              <a:solidFill>
                <a:schemeClr val="tx2"/>
              </a:solidFill>
            </a:endParaRPr>
          </a:p>
        </p:txBody>
      </p:sp>
      <p:sp>
        <p:nvSpPr>
          <p:cNvPr id="45" name="Text Box 19"/>
          <p:cNvSpPr txBox="1">
            <a:spLocks noChangeArrowheads="1"/>
          </p:cNvSpPr>
          <p:nvPr/>
        </p:nvSpPr>
        <p:spPr bwMode="auto">
          <a:xfrm>
            <a:off x="683568" y="548680"/>
            <a:ext cx="1041400" cy="579438"/>
          </a:xfrm>
          <a:prstGeom prst="rect">
            <a:avLst/>
          </a:prstGeom>
          <a:noFill/>
          <a:ln w="9525">
            <a:noFill/>
            <a:miter lim="800000"/>
            <a:headEnd/>
            <a:tailEnd/>
          </a:ln>
          <a:effectLst/>
        </p:spPr>
        <p:txBody>
          <a:bodyPr wrap="none">
            <a:spAutoFit/>
          </a:bodyPr>
          <a:lstStyle/>
          <a:p>
            <a:r>
              <a:rPr lang="en-US" sz="3200" b="1" dirty="0"/>
              <a:t>Grid</a:t>
            </a:r>
          </a:p>
        </p:txBody>
      </p:sp>
      <p:pic>
        <p:nvPicPr>
          <p:cNvPr id="11266" name="Picture 2" descr="A Basic Grid"/>
          <p:cNvPicPr>
            <a:picLocks noChangeAspect="1" noChangeArrowheads="1"/>
          </p:cNvPicPr>
          <p:nvPr/>
        </p:nvPicPr>
        <p:blipFill>
          <a:blip r:embed="rId2" cstate="print"/>
          <a:srcRect/>
          <a:stretch>
            <a:fillRect/>
          </a:stretch>
        </p:blipFill>
        <p:spPr bwMode="auto">
          <a:xfrm>
            <a:off x="1187624" y="3356992"/>
            <a:ext cx="1524000" cy="1524001"/>
          </a:xfrm>
          <a:prstGeom prst="rect">
            <a:avLst/>
          </a:prstGeom>
          <a:noFill/>
        </p:spPr>
      </p:pic>
      <p:pic>
        <p:nvPicPr>
          <p:cNvPr id="11268" name="Picture 4" descr="Following the Grid"/>
          <p:cNvPicPr>
            <a:picLocks noChangeAspect="1" noChangeArrowheads="1"/>
          </p:cNvPicPr>
          <p:nvPr/>
        </p:nvPicPr>
        <p:blipFill>
          <a:blip r:embed="rId3" cstate="print"/>
          <a:srcRect/>
          <a:stretch>
            <a:fillRect/>
          </a:stretch>
        </p:blipFill>
        <p:spPr bwMode="auto">
          <a:xfrm>
            <a:off x="3779912" y="3356992"/>
            <a:ext cx="1524000" cy="1524001"/>
          </a:xfrm>
          <a:prstGeom prst="rect">
            <a:avLst/>
          </a:prstGeom>
          <a:noFill/>
        </p:spPr>
      </p:pic>
      <p:pic>
        <p:nvPicPr>
          <p:cNvPr id="11270" name="Picture 6" descr="Breaking Out of the Grid"/>
          <p:cNvPicPr>
            <a:picLocks noChangeAspect="1" noChangeArrowheads="1"/>
          </p:cNvPicPr>
          <p:nvPr/>
        </p:nvPicPr>
        <p:blipFill>
          <a:blip r:embed="rId4" cstate="print"/>
          <a:srcRect/>
          <a:stretch>
            <a:fillRect/>
          </a:stretch>
        </p:blipFill>
        <p:spPr bwMode="auto">
          <a:xfrm>
            <a:off x="6372200" y="3356992"/>
            <a:ext cx="1524000" cy="1524001"/>
          </a:xfrm>
          <a:prstGeom prst="rect">
            <a:avLst/>
          </a:prstGeom>
          <a:noFill/>
        </p:spPr>
      </p:pic>
      <p:sp>
        <p:nvSpPr>
          <p:cNvPr id="9" name="Rectangle 8"/>
          <p:cNvSpPr/>
          <p:nvPr/>
        </p:nvSpPr>
        <p:spPr>
          <a:xfrm>
            <a:off x="683568" y="1052736"/>
            <a:ext cx="7848872" cy="2031325"/>
          </a:xfrm>
          <a:prstGeom prst="rect">
            <a:avLst/>
          </a:prstGeom>
        </p:spPr>
        <p:txBody>
          <a:bodyPr wrap="square">
            <a:spAutoFit/>
          </a:bodyPr>
          <a:lstStyle/>
          <a:p>
            <a:r>
              <a:rPr lang="en-GB" dirty="0" smtClean="0"/>
              <a:t> A </a:t>
            </a:r>
            <a:r>
              <a:rPr lang="en-GB" b="1" dirty="0" smtClean="0"/>
              <a:t>grid</a:t>
            </a:r>
            <a:r>
              <a:rPr lang="en-GB" dirty="0" smtClean="0"/>
              <a:t> is an invisible structure used to guide the placement of elements on your page. Grids don't appear on the printed piece but their influence may be evident in the widths of text columns, the uniformity of space around photographs, or the consistent placement of repeating elements</a:t>
            </a:r>
            <a:r>
              <a:rPr lang="en-GB" u="sng" dirty="0" smtClean="0"/>
              <a:t> </a:t>
            </a:r>
            <a:r>
              <a:rPr lang="en-GB" dirty="0" smtClean="0"/>
              <a:t>from page to page in a magazine. They are a series of guidelines that determine the margins of the piece, space between page elements (headlines, body text, photographs, etc.), and let you know where to put things on the blank page.</a:t>
            </a:r>
            <a:endParaRPr lang="en-GB" dirty="0"/>
          </a:p>
        </p:txBody>
      </p:sp>
      <p:sp>
        <p:nvSpPr>
          <p:cNvPr id="10" name="TextBox 9"/>
          <p:cNvSpPr txBox="1"/>
          <p:nvPr/>
        </p:nvSpPr>
        <p:spPr>
          <a:xfrm>
            <a:off x="1331640" y="5085184"/>
            <a:ext cx="1224136" cy="369332"/>
          </a:xfrm>
          <a:prstGeom prst="rect">
            <a:avLst/>
          </a:prstGeom>
          <a:noFill/>
        </p:spPr>
        <p:txBody>
          <a:bodyPr wrap="square" rtlCol="0">
            <a:spAutoFit/>
          </a:bodyPr>
          <a:lstStyle/>
          <a:p>
            <a:r>
              <a:rPr lang="en-GB" dirty="0" smtClean="0"/>
              <a:t>Basic Grid</a:t>
            </a:r>
            <a:endParaRPr lang="en-GB" dirty="0"/>
          </a:p>
        </p:txBody>
      </p:sp>
      <p:sp>
        <p:nvSpPr>
          <p:cNvPr id="11" name="TextBox 10"/>
          <p:cNvSpPr txBox="1"/>
          <p:nvPr/>
        </p:nvSpPr>
        <p:spPr>
          <a:xfrm>
            <a:off x="3923928" y="5085184"/>
            <a:ext cx="1224136" cy="923330"/>
          </a:xfrm>
          <a:prstGeom prst="rect">
            <a:avLst/>
          </a:prstGeom>
          <a:noFill/>
        </p:spPr>
        <p:txBody>
          <a:bodyPr wrap="square" rtlCol="0">
            <a:spAutoFit/>
          </a:bodyPr>
          <a:lstStyle/>
          <a:p>
            <a:pPr algn="ctr"/>
            <a:r>
              <a:rPr lang="en-GB" dirty="0" smtClean="0"/>
              <a:t>Add Text and Graphics </a:t>
            </a:r>
            <a:endParaRPr lang="en-GB" dirty="0"/>
          </a:p>
        </p:txBody>
      </p:sp>
      <p:sp>
        <p:nvSpPr>
          <p:cNvPr id="12" name="TextBox 11"/>
          <p:cNvSpPr txBox="1"/>
          <p:nvPr/>
        </p:nvSpPr>
        <p:spPr>
          <a:xfrm>
            <a:off x="6516216" y="5085184"/>
            <a:ext cx="1224136" cy="923330"/>
          </a:xfrm>
          <a:prstGeom prst="rect">
            <a:avLst/>
          </a:prstGeom>
          <a:noFill/>
        </p:spPr>
        <p:txBody>
          <a:bodyPr wrap="square" rtlCol="0">
            <a:spAutoFit/>
          </a:bodyPr>
          <a:lstStyle/>
          <a:p>
            <a:pPr algn="ctr"/>
            <a:r>
              <a:rPr lang="en-GB" dirty="0" smtClean="0"/>
              <a:t>Switch off Grid to see final result</a:t>
            </a:r>
            <a:endParaRPr lang="en-GB" dirty="0"/>
          </a:p>
        </p:txBody>
      </p:sp>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771800"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5" name="Text Box 10"/>
          <p:cNvSpPr txBox="1">
            <a:spLocks noChangeArrowheads="1"/>
          </p:cNvSpPr>
          <p:nvPr/>
        </p:nvSpPr>
        <p:spPr bwMode="auto">
          <a:xfrm>
            <a:off x="633120" y="910372"/>
            <a:ext cx="37228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GUTTER– </a:t>
            </a:r>
            <a:r>
              <a:rPr lang="en-GB" sz="1600" dirty="0" smtClean="0">
                <a:latin typeface="Calibri" pitchFamily="34" charset="0"/>
              </a:rPr>
              <a:t>A narrow space that separates columns. It contributes white space to a layout and helps to </a:t>
            </a:r>
            <a:r>
              <a:rPr lang="en-GB" sz="1600" dirty="0" err="1" smtClean="0">
                <a:latin typeface="Calibri" pitchFamily="34" charset="0"/>
              </a:rPr>
              <a:t>Decluter</a:t>
            </a:r>
            <a:r>
              <a:rPr lang="en-GB" sz="1600" dirty="0" smtClean="0">
                <a:latin typeface="Calibri" pitchFamily="34" charset="0"/>
              </a:rPr>
              <a:t> a page.</a:t>
            </a:r>
            <a:endParaRPr lang="en-GB" sz="1600" dirty="0">
              <a:latin typeface="Calibri" pitchFamily="34" charset="0"/>
            </a:endParaRPr>
          </a:p>
        </p:txBody>
      </p:sp>
      <p:pic>
        <p:nvPicPr>
          <p:cNvPr id="6" name="Picture 4" descr="mso197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1" t="60575" r="51959" b="16714"/>
          <a:stretch/>
        </p:blipFill>
        <p:spPr bwMode="auto">
          <a:xfrm>
            <a:off x="5940152" y="699100"/>
            <a:ext cx="1944216" cy="9721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4008" y="1556792"/>
            <a:ext cx="936104" cy="338554"/>
          </a:xfrm>
          <a:prstGeom prst="rect">
            <a:avLst/>
          </a:prstGeom>
          <a:noFill/>
        </p:spPr>
        <p:txBody>
          <a:bodyPr wrap="square" rtlCol="0">
            <a:spAutoFit/>
          </a:bodyPr>
          <a:lstStyle/>
          <a:p>
            <a:r>
              <a:rPr lang="en-GB" sz="1600" dirty="0" smtClean="0">
                <a:solidFill>
                  <a:schemeClr val="tx2"/>
                </a:solidFill>
              </a:rPr>
              <a:t>Gutter</a:t>
            </a:r>
            <a:endParaRPr lang="en-GB" sz="1600" dirty="0">
              <a:solidFill>
                <a:schemeClr val="tx2"/>
              </a:solidFill>
            </a:endParaRPr>
          </a:p>
        </p:txBody>
      </p:sp>
      <p:cxnSp>
        <p:nvCxnSpPr>
          <p:cNvPr id="27" name="Straight Connector 26"/>
          <p:cNvCxnSpPr/>
          <p:nvPr/>
        </p:nvCxnSpPr>
        <p:spPr>
          <a:xfrm>
            <a:off x="5436096" y="1772816"/>
            <a:ext cx="1365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804248" y="148478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 Box 5"/>
          <p:cNvSpPr txBox="1">
            <a:spLocks noChangeArrowheads="1"/>
          </p:cNvSpPr>
          <p:nvPr/>
        </p:nvSpPr>
        <p:spPr bwMode="auto">
          <a:xfrm>
            <a:off x="611559" y="2325561"/>
            <a:ext cx="4725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HEADLINE </a:t>
            </a:r>
            <a:r>
              <a:rPr lang="en-GB" sz="1600" dirty="0">
                <a:latin typeface="+mn-lt"/>
              </a:rPr>
              <a:t>– line of type set in a display (large) placed above accompanying text.  Usually guides the reader on the content of the body text.</a:t>
            </a:r>
          </a:p>
        </p:txBody>
      </p:sp>
      <p:pic>
        <p:nvPicPr>
          <p:cNvPr id="37" name="Picture 2" descr="http://www.gogaspe.com/misc/headline/gazet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927"/>
          <a:stretch/>
        </p:blipFill>
        <p:spPr bwMode="auto">
          <a:xfrm>
            <a:off x="6156175" y="2906544"/>
            <a:ext cx="2402912" cy="78716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499991" y="2901625"/>
            <a:ext cx="936104" cy="338554"/>
          </a:xfrm>
          <a:prstGeom prst="rect">
            <a:avLst/>
          </a:prstGeom>
          <a:noFill/>
        </p:spPr>
        <p:txBody>
          <a:bodyPr wrap="square" rtlCol="0">
            <a:spAutoFit/>
          </a:bodyPr>
          <a:lstStyle/>
          <a:p>
            <a:r>
              <a:rPr lang="en-GB" sz="1600" dirty="0" smtClean="0">
                <a:solidFill>
                  <a:schemeClr val="tx2"/>
                </a:solidFill>
              </a:rPr>
              <a:t>Headline</a:t>
            </a:r>
            <a:endParaRPr lang="en-GB" sz="1600" dirty="0">
              <a:solidFill>
                <a:schemeClr val="tx2"/>
              </a:solidFill>
            </a:endParaRPr>
          </a:p>
        </p:txBody>
      </p:sp>
      <p:cxnSp>
        <p:nvCxnSpPr>
          <p:cNvPr id="39" name="Straight Arrow Connector 38"/>
          <p:cNvCxnSpPr/>
          <p:nvPr/>
        </p:nvCxnSpPr>
        <p:spPr>
          <a:xfrm>
            <a:off x="5436095" y="311764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 Box 6"/>
          <p:cNvSpPr txBox="1">
            <a:spLocks noChangeArrowheads="1"/>
          </p:cNvSpPr>
          <p:nvPr/>
        </p:nvSpPr>
        <p:spPr bwMode="auto">
          <a:xfrm>
            <a:off x="660474" y="4293096"/>
            <a:ext cx="4307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INDENT </a:t>
            </a:r>
            <a:r>
              <a:rPr lang="en-GB" sz="1600" dirty="0">
                <a:latin typeface="+mn-lt"/>
              </a:rPr>
              <a:t>– beginning a line of text further in from the left margin then the rest of the text</a:t>
            </a:r>
            <a:r>
              <a:rPr lang="en-GB" sz="2000" dirty="0"/>
              <a:t>.</a:t>
            </a:r>
            <a:endParaRPr lang="en-GB" sz="4800" dirty="0"/>
          </a:p>
        </p:txBody>
      </p:sp>
      <p:pic>
        <p:nvPicPr>
          <p:cNvPr id="41" name="Picture 16" descr="paragraph%20inden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6071"/>
          <a:stretch/>
        </p:blipFill>
        <p:spPr bwMode="auto">
          <a:xfrm>
            <a:off x="6203639" y="4298741"/>
            <a:ext cx="2436812" cy="100072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4824027" y="4723403"/>
            <a:ext cx="936104" cy="338554"/>
          </a:xfrm>
          <a:prstGeom prst="rect">
            <a:avLst/>
          </a:prstGeom>
          <a:noFill/>
        </p:spPr>
        <p:txBody>
          <a:bodyPr wrap="square" rtlCol="0">
            <a:spAutoFit/>
          </a:bodyPr>
          <a:lstStyle/>
          <a:p>
            <a:r>
              <a:rPr lang="en-GB" sz="1600" dirty="0" smtClean="0">
                <a:solidFill>
                  <a:schemeClr val="tx2"/>
                </a:solidFill>
              </a:rPr>
              <a:t>Indent</a:t>
            </a:r>
            <a:endParaRPr lang="en-GB" sz="1600" dirty="0">
              <a:solidFill>
                <a:schemeClr val="tx2"/>
              </a:solidFill>
            </a:endParaRPr>
          </a:p>
        </p:txBody>
      </p:sp>
      <p:cxnSp>
        <p:nvCxnSpPr>
          <p:cNvPr id="43" name="Straight Arrow Connector 42"/>
          <p:cNvCxnSpPr/>
          <p:nvPr/>
        </p:nvCxnSpPr>
        <p:spPr>
          <a:xfrm>
            <a:off x="5582215" y="492826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ssolve">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6" grpId="0" autoUpdateAnimBg="0"/>
      <p:bldP spid="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14" name="Text Box 7"/>
          <p:cNvSpPr txBox="1">
            <a:spLocks noChangeArrowheads="1"/>
          </p:cNvSpPr>
          <p:nvPr/>
        </p:nvSpPr>
        <p:spPr bwMode="auto">
          <a:xfrm>
            <a:off x="610244" y="836712"/>
            <a:ext cx="472598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JUSTIFICATION </a:t>
            </a:r>
            <a:r>
              <a:rPr lang="en-GB" sz="2000" dirty="0">
                <a:latin typeface="Impact" pitchFamily="34" charset="0"/>
              </a:rPr>
              <a:t>– </a:t>
            </a:r>
            <a:r>
              <a:rPr lang="en-GB" sz="1600" dirty="0">
                <a:latin typeface="Calibri" pitchFamily="34" charset="0"/>
              </a:rPr>
              <a:t>setting of type lines in which the space between words is varied from line to line so that each line is of equal length.</a:t>
            </a:r>
          </a:p>
        </p:txBody>
      </p:sp>
      <p:pic>
        <p:nvPicPr>
          <p:cNvPr id="15" name="Picture 20" descr="section3c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6804248" y="1201108"/>
            <a:ext cx="1572716" cy="10059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92524" y="1473319"/>
            <a:ext cx="1363652" cy="338554"/>
          </a:xfrm>
          <a:prstGeom prst="rect">
            <a:avLst/>
          </a:prstGeom>
          <a:noFill/>
        </p:spPr>
        <p:txBody>
          <a:bodyPr wrap="square" rtlCol="0">
            <a:spAutoFit/>
          </a:bodyPr>
          <a:lstStyle/>
          <a:p>
            <a:r>
              <a:rPr lang="en-GB" sz="1600" dirty="0" smtClean="0">
                <a:solidFill>
                  <a:schemeClr val="tx2"/>
                </a:solidFill>
              </a:rPr>
              <a:t>Justification</a:t>
            </a:r>
            <a:endParaRPr lang="en-GB" sz="1600" dirty="0">
              <a:solidFill>
                <a:schemeClr val="tx2"/>
              </a:solidFill>
            </a:endParaRPr>
          </a:p>
        </p:txBody>
      </p:sp>
      <p:cxnSp>
        <p:nvCxnSpPr>
          <p:cNvPr id="17" name="Straight Arrow Connector 16"/>
          <p:cNvCxnSpPr/>
          <p:nvPr/>
        </p:nvCxnSpPr>
        <p:spPr>
          <a:xfrm>
            <a:off x="6012160" y="164259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 Box 8"/>
          <p:cNvSpPr txBox="1">
            <a:spLocks noChangeArrowheads="1"/>
          </p:cNvSpPr>
          <p:nvPr/>
        </p:nvSpPr>
        <p:spPr bwMode="auto">
          <a:xfrm>
            <a:off x="657799" y="2561999"/>
            <a:ext cx="47259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KERNING</a:t>
            </a:r>
            <a:r>
              <a:rPr lang="en-GB" sz="1600" dirty="0">
                <a:latin typeface="+mn-lt"/>
              </a:rPr>
              <a:t>– a DTP function which is used to adjust the spacing between pairs of individual letters on a page.  Used to eliminate unwanted white space.</a:t>
            </a:r>
          </a:p>
        </p:txBody>
      </p:sp>
      <p:pic>
        <p:nvPicPr>
          <p:cNvPr id="19" name="Picture 24" descr="kerning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783649"/>
            <a:ext cx="1944216" cy="12905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36540" y="3111211"/>
            <a:ext cx="859596" cy="338554"/>
          </a:xfrm>
          <a:prstGeom prst="rect">
            <a:avLst/>
          </a:prstGeom>
          <a:noFill/>
        </p:spPr>
        <p:txBody>
          <a:bodyPr wrap="square" rtlCol="0">
            <a:spAutoFit/>
          </a:bodyPr>
          <a:lstStyle/>
          <a:p>
            <a:r>
              <a:rPr lang="en-GB" sz="1600" dirty="0" smtClean="0">
                <a:solidFill>
                  <a:schemeClr val="tx2"/>
                </a:solidFill>
              </a:rPr>
              <a:t>Kerning</a:t>
            </a:r>
            <a:endParaRPr lang="en-GB" sz="1600" dirty="0">
              <a:solidFill>
                <a:schemeClr val="tx2"/>
              </a:solidFill>
            </a:endParaRPr>
          </a:p>
        </p:txBody>
      </p:sp>
      <p:cxnSp>
        <p:nvCxnSpPr>
          <p:cNvPr id="21" name="Straight Arrow Connector 20"/>
          <p:cNvCxnSpPr/>
          <p:nvPr/>
        </p:nvCxnSpPr>
        <p:spPr>
          <a:xfrm>
            <a:off x="5724128" y="328048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 Box 9"/>
          <p:cNvSpPr txBox="1">
            <a:spLocks noChangeArrowheads="1"/>
          </p:cNvSpPr>
          <p:nvPr/>
        </p:nvSpPr>
        <p:spPr bwMode="auto">
          <a:xfrm>
            <a:off x="711696" y="4725144"/>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a:latin typeface="Impact" pitchFamily="34" charset="0"/>
              </a:rPr>
              <a:t>LANDSCAPE</a:t>
            </a:r>
            <a:r>
              <a:rPr lang="en-GB" sz="2000" dirty="0">
                <a:latin typeface="Impact" pitchFamily="34" charset="0"/>
              </a:rPr>
              <a:t> – </a:t>
            </a:r>
            <a:r>
              <a:rPr lang="en-GB" sz="1600" dirty="0">
                <a:latin typeface="Calibri" pitchFamily="34" charset="0"/>
              </a:rPr>
              <a:t>a page layout function which arranges the page so that its widest side is horizontal</a:t>
            </a:r>
          </a:p>
        </p:txBody>
      </p:sp>
      <p:pic>
        <p:nvPicPr>
          <p:cNvPr id="23" name="Picture 4" descr="http://www.usabilityfirst.com/wp-content/uploads/2009/12/portrait-landsca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507379"/>
            <a:ext cx="2376264" cy="12950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644008" y="5202198"/>
            <a:ext cx="1147628" cy="338554"/>
          </a:xfrm>
          <a:prstGeom prst="rect">
            <a:avLst/>
          </a:prstGeom>
          <a:noFill/>
        </p:spPr>
        <p:txBody>
          <a:bodyPr wrap="square" rtlCol="0">
            <a:spAutoFit/>
          </a:bodyPr>
          <a:lstStyle/>
          <a:p>
            <a:r>
              <a:rPr lang="en-GB" sz="1600" dirty="0" smtClean="0">
                <a:solidFill>
                  <a:schemeClr val="tx2"/>
                </a:solidFill>
              </a:rPr>
              <a:t>Landscape</a:t>
            </a:r>
            <a:endParaRPr lang="en-GB" sz="1600" dirty="0">
              <a:solidFill>
                <a:schemeClr val="tx2"/>
              </a:solidFill>
            </a:endParaRPr>
          </a:p>
        </p:txBody>
      </p:sp>
      <p:cxnSp>
        <p:nvCxnSpPr>
          <p:cNvPr id="25" name="Straight Arrow Connector 24"/>
          <p:cNvCxnSpPr/>
          <p:nvPr/>
        </p:nvCxnSpPr>
        <p:spPr>
          <a:xfrm>
            <a:off x="5724128" y="537650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8" grpId="0" autoUpdateAnimBg="0"/>
      <p:bldP spid="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07522" y="836712"/>
            <a:ext cx="4725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MONTAGE</a:t>
            </a:r>
            <a:r>
              <a:rPr lang="en-GB" sz="2000" dirty="0" smtClean="0">
                <a:latin typeface="Impact" pitchFamily="34" charset="0"/>
              </a:rPr>
              <a:t> </a:t>
            </a:r>
            <a:r>
              <a:rPr lang="en-GB" sz="1600" dirty="0" smtClean="0">
                <a:latin typeface="Impact" pitchFamily="34" charset="0"/>
              </a:rPr>
              <a:t>– </a:t>
            </a:r>
            <a:r>
              <a:rPr lang="en-GB" sz="1600" dirty="0" smtClean="0">
                <a:latin typeface="Calibri" pitchFamily="34" charset="0"/>
              </a:rPr>
              <a:t>a combination of separate images combined to give a composite picture/image.</a:t>
            </a:r>
            <a:endParaRPr lang="en-GB" sz="1600" dirty="0">
              <a:latin typeface="Calibri" pitchFamily="34" charset="0"/>
            </a:endParaRPr>
          </a:p>
        </p:txBody>
      </p:sp>
      <p:pic>
        <p:nvPicPr>
          <p:cNvPr id="4102" name="Picture 6" descr="http://www.derekoleary.com.au/montages/montagesamples/slides/MONTAGE%20SAMPLE_00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92696"/>
            <a:ext cx="1882537" cy="15060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
          <p:cNvSpPr txBox="1">
            <a:spLocks noChangeArrowheads="1"/>
          </p:cNvSpPr>
          <p:nvPr/>
        </p:nvSpPr>
        <p:spPr bwMode="auto">
          <a:xfrm>
            <a:off x="539552" y="2940466"/>
            <a:ext cx="47259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OUTLINE</a:t>
            </a:r>
            <a:r>
              <a:rPr lang="en-GB" sz="2000" dirty="0" smtClean="0">
                <a:latin typeface="Impact" pitchFamily="34" charset="0"/>
              </a:rPr>
              <a:t> – </a:t>
            </a:r>
            <a:r>
              <a:rPr lang="en-GB" sz="1600" dirty="0" smtClean="0">
                <a:latin typeface="Calibri" pitchFamily="34" charset="0"/>
              </a:rPr>
              <a:t>a typeface which uses an outline effect.</a:t>
            </a:r>
            <a:endParaRPr lang="en-GB" sz="1600" dirty="0">
              <a:latin typeface="Calibri" pitchFamily="34" charset="0"/>
            </a:endParaRPr>
          </a:p>
        </p:txBody>
      </p:sp>
      <p:pic>
        <p:nvPicPr>
          <p:cNvPr id="21" name="Picture 11" descr="cortx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787" y="2633345"/>
            <a:ext cx="1229519" cy="14144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309746" y="3450486"/>
            <a:ext cx="1147628" cy="338554"/>
          </a:xfrm>
          <a:prstGeom prst="rect">
            <a:avLst/>
          </a:prstGeom>
          <a:noFill/>
        </p:spPr>
        <p:txBody>
          <a:bodyPr wrap="square" rtlCol="0">
            <a:spAutoFit/>
          </a:bodyPr>
          <a:lstStyle/>
          <a:p>
            <a:r>
              <a:rPr lang="en-GB" sz="1600" dirty="0" smtClean="0">
                <a:solidFill>
                  <a:schemeClr val="tx2"/>
                </a:solidFill>
              </a:rPr>
              <a:t>Outline</a:t>
            </a:r>
            <a:endParaRPr lang="en-GB" sz="1600" dirty="0">
              <a:solidFill>
                <a:schemeClr val="tx2"/>
              </a:solidFill>
            </a:endParaRPr>
          </a:p>
        </p:txBody>
      </p:sp>
      <p:cxnSp>
        <p:nvCxnSpPr>
          <p:cNvPr id="23" name="Straight Arrow Connector 22"/>
          <p:cNvCxnSpPr/>
          <p:nvPr/>
        </p:nvCxnSpPr>
        <p:spPr>
          <a:xfrm>
            <a:off x="5209556" y="3619763"/>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Box 5"/>
          <p:cNvSpPr txBox="1">
            <a:spLocks noChangeArrowheads="1"/>
          </p:cNvSpPr>
          <p:nvPr/>
        </p:nvSpPr>
        <p:spPr bwMode="auto">
          <a:xfrm>
            <a:off x="539552" y="4659168"/>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PORTRAIT</a:t>
            </a:r>
            <a:r>
              <a:rPr lang="en-GB" sz="2000" dirty="0" smtClean="0">
                <a:latin typeface="Impact" pitchFamily="34" charset="0"/>
              </a:rPr>
              <a:t> – </a:t>
            </a:r>
            <a:r>
              <a:rPr lang="en-GB" sz="1600" dirty="0" smtClean="0">
                <a:latin typeface="Calibri" pitchFamily="34" charset="0"/>
              </a:rPr>
              <a:t>a page layout function which arranges the page so that its widest side is vertical.</a:t>
            </a:r>
            <a:endParaRPr lang="en-GB" sz="1600" dirty="0">
              <a:latin typeface="Calibri" pitchFamily="34" charset="0"/>
            </a:endParaRPr>
          </a:p>
        </p:txBody>
      </p:sp>
      <p:pic>
        <p:nvPicPr>
          <p:cNvPr id="25" name="Picture 4" descr="http://www.usabilityfirst.com/wp-content/uploads/2009/12/portrait-landsca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7164288" y="4437112"/>
            <a:ext cx="1188132" cy="12950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usabilityfirst.com/wp-content/uploads/2009/12/portrait-landscap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352"/>
          <a:stretch/>
        </p:blipFill>
        <p:spPr bwMode="auto">
          <a:xfrm>
            <a:off x="6084168" y="4437112"/>
            <a:ext cx="989674" cy="12950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428438" y="5086460"/>
            <a:ext cx="1147628" cy="338554"/>
          </a:xfrm>
          <a:prstGeom prst="rect">
            <a:avLst/>
          </a:prstGeom>
          <a:noFill/>
        </p:spPr>
        <p:txBody>
          <a:bodyPr wrap="square" rtlCol="0">
            <a:spAutoFit/>
          </a:bodyPr>
          <a:lstStyle/>
          <a:p>
            <a:r>
              <a:rPr lang="en-GB" sz="1600" dirty="0" smtClean="0">
                <a:solidFill>
                  <a:schemeClr val="tx2"/>
                </a:solidFill>
              </a:rPr>
              <a:t>Portrait</a:t>
            </a:r>
            <a:endParaRPr lang="en-GB" sz="1600" dirty="0">
              <a:solidFill>
                <a:schemeClr val="tx2"/>
              </a:solidFill>
            </a:endParaRPr>
          </a:p>
        </p:txBody>
      </p:sp>
      <p:cxnSp>
        <p:nvCxnSpPr>
          <p:cNvPr id="28" name="Straight Arrow Connector 27"/>
          <p:cNvCxnSpPr/>
          <p:nvPr/>
        </p:nvCxnSpPr>
        <p:spPr>
          <a:xfrm>
            <a:off x="5348977" y="5302791"/>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0" grpId="0" autoUpdateAnimBg="0"/>
      <p:bldP spid="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10" name="AutoShape 2" descr="data:image/jpeg;base64,/9j/4AAQSkZJRgABAQAAAQABAAD/2wCEAAkGBhAPDhAPERAQEA0PEBAPDQ0QDQ8QEg4NFBIZFxMQEhIXGyYeFxkkGRIWHzAjIycpMDguFh40NTAqNSYrLSkBCQoKDgwOGg8PGjUkHiQwLjUsNTIwLS00LDUyNTQ1MC4tNCwsLS8pLSktLTUuLSoqKSwsKTAsLSwsLCosMCwqNP/AABEIAKQBLgMBIgACEQEDEQH/xAAcAAEAAQUBAQAAAAAAAAAAAAAAAgMEBQYHAQj/xABKEAABAgMBBw4MBAUFAQAAAAAAAQIDBBEFEhMhMTNRkQYUFiNBUlRVcXN1lLKzBxUXIjVhdIGT0dLTQpKhwiQlMmPBQ2JlgqM0/8QAGwEBAAIDAQEAAAAAAAAAAAAAAAUGAgMEAQf/xAAxEQACAQIDAwsEAwEAAAAAAAAAAQIDEQQFMSFRcRITFBUzQVKBobHRBiIjMmGR8OH/2gAMAwEAAhEDEQA/AO4gAAAAAAAAAAAAAAAAAAAAAAAAAAAAAAAAAAAAAAAAAAAAAAAAAAAAAAAAAAAAAAAAAAAAAAAAAAAAAAAAAAAAAAAAAFKNGRqVUqmpeEmJSy571ycyn/i4Azb7bhp+JNJHx7D3yaThkpqZk1hQ1WWhKqw2Kq3K4VVqKq4yrsXkuDQvyr8yUWW1GtURrzCC7mdu8ew98mkePYe+TScR2LyXBoX5V+Y2LyXBoX5V+Y6sqeJeo6xhuZ27x7D3yaR49h75NJxHYvJcGhflX5jYvJcGhflX5jqyp4l6jrGG5nbvHsPfJpHj2Hvk0nEHampFMctB/KvzIt1OSK4peCvuX5jqyfiQ6xhuZ3Hx7D3yaSpBtdjloippOG7F5Lg0L8q/MousaXgTVnRIUGHDf4zkkumphpfFWn6JoMKmXzpxcm1sM6eOhOSik9p9DMdUkWtnuqxOQuiOO8AAAAAAAFKYjXKVAKoOfP8ADLZW5NoqZ0l5v7ZHyy2XwpOrzX2wDoYOeeWWy+FJ1ea+2PLLZfCk6vNfbFhc6GDnnllsvhSdXmvtjyy2XwpOrzX2xYXOhg555ZbL4UnV5r7Y8stl8KTq819sWFzoYOeeWWy+FJ1ea+2PLLZfCk6vNfbFhc6GDnnllsvhSdXmvtjyy2XwpOrzX2xYXOhg0WQ8LdmRosOE2aRYkV7IcNt4mUuoj3I1rarDolVVMZu0KJdJUAqAAAAAAGoeEv0XPeyTPcuNvNQ8Jfoue9kme5cAc6kU2mFzUPsIV6FKRTaYXNQ+whWoW6OiKpLVnlBQ9oKHpieUIRHUTOq4ERN1VxIVKEpdUSPAVcSRWV04P1oaMTVdKjOoleyb/pG2lFTmovvZsFl6m4bGo6M1IsZcK3WFrF3rW4veXszYsvESiwmJmcxqMcnrRWla7F8Pg1bMcXWrc9Ko+Vxatw3F8hhaUIchRVjTZ6RdLxVhqt01Uuob98z1+tDGWjl7P6Uku2psuqpyK6An4qxF/wClE/ya3aSbdZ3Skj21PruV4ypjMqjVq/s00/5s2r+diqV6MaON5EdLo7hZuTTkQuy0s3JpyIXZxkuAAAAAADG2y6jFMkYy2smoBxDUoq6wlsK5LOu+Uyt0uddKmK1KJ/AS3NfuUy1C2UX+OPBFXq9pLizy6XOulRdLnXSp7QUNlzUeXS510qLpc66VPaCguDy6XOulRdLnXSp7QUFweXS510qQdGoqJVyquJqVVVX1ISiOoirmNm1PWa2FDbEVKxoiI5zt1rVwoxMyUIPO85hldBVGuVJ7Ev8AdyO/BYN4qdtEtTXHS8dEulgx0bure34E9eYpsjXWFHLpU366Nb1T2c1qJMMREW6RsZESiORcCP5a00lcyj6weKxEaGIgo8rYmt/cnffvJHF5QqVNzpu9tTWbTct3JYV9JSG7/eQ7hZq+YnIcPtP+uS6SkO+Q7fZmTTkJ/Me28jHL+y8y8ABHneAAADUPCX6LnvZJnuXG3moeEv0XPeyTPcuAOeyKbTC5qH2EK9ClIptMLmoXYQr0LXF7EVOWrI0FCVBQyuYkaEYsK6ShUoKHmp7cyMjqgRERsaqOTBfERVa71rTCilxF1QwUTzXK9dxrGuw+9UohhlaeXCFRrfSOBqVecTaW5NW9rr++BNQzuvGHJaTe88jRnRYixH4FXA1qYmN3EQx9ppt1ndKSPbUyVDH2om3Wd0pI9txYp0YUMM6VNWilZIj6NSVTEKUndtnbbNyaciF2Wlm5NORC7K+WMAAAAAAGMtrJqZMxltZNQDiWpNP5fK81+5TLUMXqST+XyvNfuUy1C0Un+OPBFWq9pLiyNBQlQUNtzURoKEqCguCNBQlQUFwUY7KtVPUbbZ02kSDDcm6xqKmZyJRU0oaxQlKzMSAqrDorVWrobsSrnRdxSr/UmUTzKjHmv3jp/N9US2V42OGm1PR+htt2YrVJMIkurPxRHNa1ORyOVf0/UtF1Qvpgg+dnWJg/RKlhEc+I+7iLV1KIiYEamZEKnk30zi1ioVcRHkxi09U27aaX7yYx2aUOacabu2rGNtRPOkukZDvkO3WZk05Didrp50l0lId8h2yzMmnIXbMO18iPy/svMvAAcBIAAAA1Dwl+i572SZ7lxt5qHhL9Fz3skz3LgDQZFNphc1C7CFehSkE2mFzULsIV6Foi9hUZasjQUJUFDK54RoKEqCguCNBQlQUFwRoY61U26zulJHtuMnQx1r5WzulJHtuOfEv8UuB0YXto8TtVm5NORC7LSzcmnIhdldLOAAAAAADGW1k1MmYy2smoBxbUin8vlea/cpl6GE1KTFLPlUuHKl6xo1VT+pTK69bu1TlRSwUa9NxSUlou8qdV3qStvZWoKEWR2riVCqiHRcwIUFCdBQ9ueXIUFCdBQXFyFBQnQUFxchQUJ0FBcXMXbCedJdJSHfHarMyachxe2kwyXSUh3x2izMmnIQmO7XyLBl3Y+ZeAA4SQAAABqHhL9Fz3skz3LjbzUPCX6LnvZJnuXAGiyCbTB5qF2EK9CykJ1l5hItU2qFjRd4heMjNXEqKWSM01sZUJas9oKEqHtDO5iQoKE6CguCFBQnQUFwQoY22MrZ3Skj23GVoYu2U22zulZHtuNGIf4pcDowvbR4naLNyaciF2Wlm5NORC7K+WkAAAAAAGMtrJqZMxltZNQDiWpOJ/L5Xmv3KZa+mvamItJGWT+3+5TJ34hKn7PiUDEU/zT4v3Lp7WrjROWmHSRRFb/S5eR2FNOMt78L8baWJq0n9kmjGLnHRmQgzaKtFwOzZ+QuKGGdERcZVgz7m4F85v6lhwubQn9tXY/T/h1wqKWuxmUoe0LeHaMNd2nqXASWeh75CYU4tXTNtmVqChbOtOGm7X3FF9q71q+/Aap4mlD9pJeYezUv6HhiXTr1/FTkQgsT/c7ScM83w8dLvy+TW6kUVrbxyXSUh3x2ezMmnIcHnXbZJYV9IyO6q/6yHeLMyachx1MTHEPlxRY8skpUbreXgANZJAAAA1Dwl+i572SZ7lxt5qHhL9Fz3skz3LgDnslE2mFzUPsITc1q7iVz4l0oWEnG2qFzcPsIVr8Qim4u8XY+euLUm0XLXOb/S6qb13zLmBNI7BicmNFMbfjx0SvLuLuoSuFzWpTdqm1epvhVktktpmqChjINpK3A7zkzpj0F4y0Ia/iROUsVHE06yvBnStuhXoKFFZ+Hvk0lN1qQ03a8htdSK1Ysy6oYy2spZ3Ssj2nE4lq71vvXAY2dmXPmLPquDxnJYET/epw18bR5LgpXb3G/Ctc9FX7zutm5NORC7LSzcmnIhdkYWsAAAAAAGMtrJqZMsrSgXTVQA+ddT0WknA5v8AypkL8U5LUXa8CEyEsg11w25ukn5VK4c1fWVtjFrcXp1+VImeHqOTaXsVmrgK0pyajq33r5I34X4lsYtbi9Ovyo2MWtxenX5Ux6NV3exr6ur+H1XyRvx7fj3Yxa3F6dflRsYtbi9Ovyo6NV3ew6ur+H1XyRvovpLYxa3F6dflRsYtbi9Ovyo6PV3ew6ur+H1XyRvwvxLYxa3F6dflRsYtbi9Ovyo6NV3ew6ur+H1XyRvwvxLYxa3F6dflRsYtbi9Ovyo6NV3ew6ur+H1XyW8WJWNJJ/yEl3yH0DZmTTkOGyGo21YkzKq+SSHChTctGiP17LPuYcOKjnLcotVwVxHdpKHctRCQw0JQhaROYCjKjS5M1Z3LgAHQdwAAANQ8Jfoue9kme5cbeazq+kHxrOnIcNqviPlZhkNjUqr3uhORrUTOqqiAHGpWLtcPm2dlCrfi1h2bPNa1q2bPVa1rV2huNEpviWsp7i6e+A36iGdCpfQqcsDWu/tLi/C/FvrKe4unvgN+oaynuLp74DfqPOYqbjzoNbwlxfhfS31lPcXT3wG/UNZT3F098Bv1DmKm4dBreEuL6L8W+sp7i6e+A36hrKe4unvgN+ocxU3DoNbwlxfii6JWZs/pKT7akdZT3F098Bv1FezrFnos5I1kJxjIc9KxYkSJBRGshsf5zlVHLiRa+420qM1NNo6MNg6sKsZOOjO+Wbk05ELstpFlGInqLklSygAAAAAA8VKnoAKSyzV3DzWrcxWABR1q3MNatzFYwFnT8Jk3OsfFhte6PCuGOiMRzqwGIly1VquEzjByTt3GEpqLV+8zOtW5hrVuY0h2qKM66vcw9EfAu2q58u97H64hNRVY1lIa3MRyK1VVc9KVXIutKI2O+BEmXMl2TDmLMuvSOb/DseyE56tuUq5zlwpuUOh4WS7zQsTF9xs2tW5hrVuY0qzLVfChSe3KsNYcHaob4TYrnOiuRXXp7dsa7AnmqipRcBfNtpUgxHxJqIkwrojHyzLwl4/iEY1aubtaIiol05aUVVwiWFkna4jiYtaGz61bmGtW5jTZO3HvejIk4sKCkxMMvqRIDqsbAhPY1YqsRq+c9y1puUqpODbU29zLqLDgvuJZYbIkS93+7pdOvV6cr6rVKIqUDwk13hYqO42/Wrcw1q3MVgch1FJsu1NwqIh6AAAAAAAARexFJAAtlkWLuIeeL2Zk0F0AC11gzMmgawZmTQWWq3/4Jjm93FjTGYyZlIkst+a2DKQnugwYqS61axixPOjurDa1FRKNrcrS6VVXAlN8KXKje/8AtnzuNM6vJdrGwawZmTQEkWLuJ+hrkrNxo0ZISTERYCa7WHFYkO6mGMvVyt1c0VEWI9tUx0LSyZ5zJZztcRb1LyUsqNhrAdcxIl8a+qubRLlURMOK5w4lM+jO2u71MOkK+ht2sGZk0BJBmZDTmWnEjOfDWJdtR8ZjHI6FGcjXSL3UbFRiV85FwomdKqbXYDkWTl6Ou0vMPzrpHV81MFUzYvcY1aDpq7ZlTrKo7JFbxezMmgmyTam4Vwc5vPESh6AAAAAAAAAAAAAADxWoegA8uRQ9AB5QUPQAW8WRY6JDiKi3cJHozDgo9ERapu4kK9D0Ht2zyyAAPD0AAAAAAAAAAAAAAAAAA8oKHoAPKCh6AAAAAAAAAAAAAAAAAAAAAAA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Box 10"/>
          <p:cNvSpPr txBox="1">
            <a:spLocks noChangeArrowheads="1"/>
          </p:cNvSpPr>
          <p:nvPr/>
        </p:nvSpPr>
        <p:spPr bwMode="auto">
          <a:xfrm>
            <a:off x="507522" y="908720"/>
            <a:ext cx="4725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2000" dirty="0" smtClean="0">
                <a:latin typeface="Impact" pitchFamily="34" charset="0"/>
              </a:rPr>
              <a:t> </a:t>
            </a:r>
            <a:r>
              <a:rPr lang="en-GB" sz="1600" dirty="0" smtClean="0">
                <a:latin typeface="Impact" pitchFamily="34" charset="0"/>
              </a:rPr>
              <a:t> </a:t>
            </a:r>
            <a:endParaRPr lang="en-GB" sz="1600" dirty="0">
              <a:latin typeface="Calibri" pitchFamily="34" charset="0"/>
            </a:endParaRPr>
          </a:p>
        </p:txBody>
      </p:sp>
      <p:sp>
        <p:nvSpPr>
          <p:cNvPr id="20" name="Text Box 4"/>
          <p:cNvSpPr txBox="1">
            <a:spLocks noChangeArrowheads="1"/>
          </p:cNvSpPr>
          <p:nvPr/>
        </p:nvSpPr>
        <p:spPr bwMode="auto">
          <a:xfrm>
            <a:off x="395536" y="620688"/>
            <a:ext cx="820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rIns="91438">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marL="1830388">
              <a:defRPr sz="2400">
                <a:solidFill>
                  <a:schemeClr val="tx1"/>
                </a:solidFill>
                <a:latin typeface="Times New Roman" pitchFamily="18" charset="0"/>
              </a:defRPr>
            </a:lvl5pPr>
            <a:lvl6pPr marL="2287588" fontAlgn="base">
              <a:spcBef>
                <a:spcPct val="0"/>
              </a:spcBef>
              <a:spcAft>
                <a:spcPct val="0"/>
              </a:spcAft>
              <a:defRPr sz="2400">
                <a:solidFill>
                  <a:schemeClr val="tx1"/>
                </a:solidFill>
                <a:latin typeface="Times New Roman" pitchFamily="18" charset="0"/>
              </a:defRPr>
            </a:lvl6pPr>
            <a:lvl7pPr marL="2744788" fontAlgn="base">
              <a:spcBef>
                <a:spcPct val="0"/>
              </a:spcBef>
              <a:spcAft>
                <a:spcPct val="0"/>
              </a:spcAft>
              <a:defRPr sz="2400">
                <a:solidFill>
                  <a:schemeClr val="tx1"/>
                </a:solidFill>
                <a:latin typeface="Times New Roman" pitchFamily="18" charset="0"/>
              </a:defRPr>
            </a:lvl7pPr>
            <a:lvl8pPr marL="3201988" fontAlgn="base">
              <a:spcBef>
                <a:spcPct val="0"/>
              </a:spcBef>
              <a:spcAft>
                <a:spcPct val="0"/>
              </a:spcAft>
              <a:defRPr sz="2400">
                <a:solidFill>
                  <a:schemeClr val="tx1"/>
                </a:solidFill>
                <a:latin typeface="Times New Roman" pitchFamily="18" charset="0"/>
              </a:defRPr>
            </a:lvl8pPr>
            <a:lvl9pPr marL="3659188" fontAlgn="base">
              <a:spcBef>
                <a:spcPct val="0"/>
              </a:spcBef>
              <a:spcAft>
                <a:spcPct val="0"/>
              </a:spcAft>
              <a:defRPr sz="2400">
                <a:solidFill>
                  <a:schemeClr val="tx1"/>
                </a:solidFill>
                <a:latin typeface="Times New Roman" pitchFamily="18" charset="0"/>
              </a:defRPr>
            </a:lvl9pPr>
          </a:lstStyle>
          <a:p>
            <a:pPr algn="just">
              <a:spcBef>
                <a:spcPct val="50000"/>
              </a:spcBef>
            </a:pPr>
            <a:r>
              <a:rPr lang="en-GB" sz="1600" dirty="0" smtClean="0">
                <a:latin typeface="Impact" pitchFamily="34" charset="0"/>
              </a:rPr>
              <a:t>Thumbnails Sketches </a:t>
            </a:r>
            <a:r>
              <a:rPr lang="en-GB" sz="2000" dirty="0" smtClean="0">
                <a:latin typeface="Impact" pitchFamily="34" charset="0"/>
              </a:rPr>
              <a:t> –  </a:t>
            </a:r>
            <a:endParaRPr lang="en-GB" sz="1600" dirty="0">
              <a:latin typeface="Calibri" pitchFamily="34" charset="0"/>
            </a:endParaRPr>
          </a:p>
        </p:txBody>
      </p:sp>
      <p:sp>
        <p:nvSpPr>
          <p:cNvPr id="9" name="Rectangle 8"/>
          <p:cNvSpPr/>
          <p:nvPr/>
        </p:nvSpPr>
        <p:spPr>
          <a:xfrm>
            <a:off x="4716016" y="620688"/>
            <a:ext cx="4176464" cy="1754326"/>
          </a:xfrm>
          <a:prstGeom prst="rect">
            <a:avLst/>
          </a:prstGeom>
        </p:spPr>
        <p:txBody>
          <a:bodyPr wrap="square">
            <a:spAutoFit/>
          </a:bodyPr>
          <a:lstStyle/>
          <a:p>
            <a:r>
              <a:rPr lang="en-GB" dirty="0" smtClean="0"/>
              <a:t>Purpose – These quick pen or pencil sketches allow the designer to try out several ideas and zero in on the most likely layouts before beginning a project. </a:t>
            </a:r>
          </a:p>
          <a:p>
            <a:r>
              <a:rPr lang="en-GB" dirty="0" smtClean="0"/>
              <a:t>Creating thumbnails is a crucial part of the brainstorming  aspect of your design work.</a:t>
            </a:r>
            <a:endParaRPr lang="en-GB" dirty="0"/>
          </a:p>
        </p:txBody>
      </p:sp>
      <p:sp>
        <p:nvSpPr>
          <p:cNvPr id="11" name="Rectangle 10"/>
          <p:cNvSpPr/>
          <p:nvPr/>
        </p:nvSpPr>
        <p:spPr>
          <a:xfrm>
            <a:off x="4860032" y="3861048"/>
            <a:ext cx="3960440" cy="2308324"/>
          </a:xfrm>
          <a:prstGeom prst="rect">
            <a:avLst/>
          </a:prstGeom>
        </p:spPr>
        <p:txBody>
          <a:bodyPr wrap="square">
            <a:spAutoFit/>
          </a:bodyPr>
          <a:lstStyle/>
          <a:p>
            <a:r>
              <a:rPr lang="en-GB" dirty="0" smtClean="0"/>
              <a:t>Purpose – The manually drawn items are </a:t>
            </a:r>
            <a:r>
              <a:rPr lang="en-GB" b="1" dirty="0" smtClean="0"/>
              <a:t>full size to scale and give the client a good idea </a:t>
            </a:r>
            <a:r>
              <a:rPr lang="en-GB" dirty="0" smtClean="0"/>
              <a:t>of what the end product would look like. </a:t>
            </a:r>
          </a:p>
          <a:p>
            <a:r>
              <a:rPr lang="en-GB" dirty="0" smtClean="0"/>
              <a:t>Gives the client an opportunity to visualise the end product and make any changes to the page.</a:t>
            </a:r>
          </a:p>
          <a:p>
            <a:endParaRPr lang="en-GB" dirty="0"/>
          </a:p>
        </p:txBody>
      </p:sp>
      <p:sp>
        <p:nvSpPr>
          <p:cNvPr id="12" name="Rectangle 11"/>
          <p:cNvSpPr/>
          <p:nvPr/>
        </p:nvSpPr>
        <p:spPr>
          <a:xfrm>
            <a:off x="395536" y="3789040"/>
            <a:ext cx="963725" cy="338554"/>
          </a:xfrm>
          <a:prstGeom prst="rect">
            <a:avLst/>
          </a:prstGeom>
        </p:spPr>
        <p:txBody>
          <a:bodyPr wrap="square">
            <a:spAutoFit/>
          </a:bodyPr>
          <a:lstStyle/>
          <a:p>
            <a:r>
              <a:rPr lang="en-GB" sz="1600" dirty="0" smtClean="0">
                <a:latin typeface="Impact" pitchFamily="34" charset="0"/>
              </a:rPr>
              <a:t>Visuals  -</a:t>
            </a:r>
            <a:endParaRPr lang="en-GB" sz="1600" dirty="0">
              <a:latin typeface="Impact" pitchFamily="34" charset="0"/>
            </a:endParaRPr>
          </a:p>
        </p:txBody>
      </p:sp>
      <p:sp>
        <p:nvSpPr>
          <p:cNvPr id="13" name="Rectangle 12"/>
          <p:cNvSpPr/>
          <p:nvPr/>
        </p:nvSpPr>
        <p:spPr>
          <a:xfrm>
            <a:off x="2339752" y="2996952"/>
            <a:ext cx="6552728" cy="923330"/>
          </a:xfrm>
          <a:prstGeom prst="rect">
            <a:avLst/>
          </a:prstGeom>
        </p:spPr>
        <p:txBody>
          <a:bodyPr wrap="square">
            <a:spAutoFit/>
          </a:bodyPr>
          <a:lstStyle/>
          <a:p>
            <a:r>
              <a:rPr lang="en-GB" dirty="0" smtClean="0">
                <a:latin typeface="+mj-lt"/>
              </a:rPr>
              <a:t>Purpose - let you refine and develop your ideas .  The sketches should be larger and include more detail than thumbnails.  </a:t>
            </a:r>
          </a:p>
          <a:p>
            <a:r>
              <a:rPr lang="en-GB" dirty="0" smtClean="0">
                <a:latin typeface="+mj-lt"/>
              </a:rPr>
              <a:t>We will be missing this step out in your  national 4/ 5 course work.              </a:t>
            </a:r>
            <a:endParaRPr lang="en-GB" dirty="0">
              <a:latin typeface="+mj-lt"/>
            </a:endParaRPr>
          </a:p>
        </p:txBody>
      </p:sp>
      <p:sp>
        <p:nvSpPr>
          <p:cNvPr id="15" name="Rectangle 14"/>
          <p:cNvSpPr/>
          <p:nvPr/>
        </p:nvSpPr>
        <p:spPr>
          <a:xfrm>
            <a:off x="395536" y="332656"/>
            <a:ext cx="2189382" cy="369332"/>
          </a:xfrm>
          <a:prstGeom prst="rect">
            <a:avLst/>
          </a:prstGeom>
        </p:spPr>
        <p:txBody>
          <a:bodyPr wrap="none">
            <a:spAutoFit/>
          </a:bodyPr>
          <a:lstStyle/>
          <a:p>
            <a:r>
              <a:rPr lang="en-GB" dirty="0" smtClean="0">
                <a:latin typeface="Impact" pitchFamily="34" charset="0"/>
              </a:rPr>
              <a:t>Preliminary Graphics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rot="16200000">
            <a:off x="2138563" y="576395"/>
            <a:ext cx="1976732" cy="2785398"/>
          </a:xfrm>
          <a:prstGeom prst="rect">
            <a:avLst/>
          </a:prstGeom>
          <a:noFill/>
          <a:ln w="9525">
            <a:noFill/>
            <a:miter lim="800000"/>
            <a:headEnd/>
            <a:tailEnd/>
          </a:ln>
        </p:spPr>
      </p:pic>
      <p:sp>
        <p:nvSpPr>
          <p:cNvPr id="16" name="Rectangle 15"/>
          <p:cNvSpPr/>
          <p:nvPr/>
        </p:nvSpPr>
        <p:spPr>
          <a:xfrm>
            <a:off x="395536" y="2996952"/>
            <a:ext cx="1899879" cy="369332"/>
          </a:xfrm>
          <a:prstGeom prst="rect">
            <a:avLst/>
          </a:prstGeom>
        </p:spPr>
        <p:txBody>
          <a:bodyPr wrap="none">
            <a:spAutoFit/>
          </a:bodyPr>
          <a:lstStyle/>
          <a:p>
            <a:r>
              <a:rPr lang="en-GB" dirty="0" smtClean="0">
                <a:latin typeface="Impact" pitchFamily="34" charset="0"/>
              </a:rPr>
              <a:t>Working Rough    - </a:t>
            </a:r>
            <a:endParaRPr lang="en-GB" dirty="0"/>
          </a:p>
        </p:txBody>
      </p:sp>
      <p:pic>
        <p:nvPicPr>
          <p:cNvPr id="5" name="Picture 2"/>
          <p:cNvPicPr>
            <a:picLocks noChangeAspect="1" noChangeArrowheads="1"/>
          </p:cNvPicPr>
          <p:nvPr/>
        </p:nvPicPr>
        <p:blipFill>
          <a:blip r:embed="rId3" cstate="print"/>
          <a:srcRect l="52399" t="1610" r="789" b="46671"/>
          <a:stretch>
            <a:fillRect/>
          </a:stretch>
        </p:blipFill>
        <p:spPr bwMode="auto">
          <a:xfrm>
            <a:off x="1691680" y="4077072"/>
            <a:ext cx="3227387" cy="2327275"/>
          </a:xfrm>
          <a:prstGeom prst="rect">
            <a:avLst/>
          </a:prstGeom>
          <a:noFill/>
          <a:ln w="9525" algn="in">
            <a:noFill/>
            <a:miter lim="800000"/>
            <a:headEnd/>
            <a:tailEnd/>
          </a:ln>
          <a:effectLst/>
        </p:spPr>
      </p:pic>
    </p:spTree>
    <p:extLst>
      <p:ext uri="{BB962C8B-B14F-4D97-AF65-F5344CB8AC3E}">
        <p14:creationId xmlns:p14="http://schemas.microsoft.com/office/powerpoint/2010/main" val="1496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61206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3" name="TextBox 2"/>
          <p:cNvSpPr txBox="1"/>
          <p:nvPr/>
        </p:nvSpPr>
        <p:spPr>
          <a:xfrm>
            <a:off x="2843808" y="40268"/>
            <a:ext cx="3168352" cy="584775"/>
          </a:xfrm>
          <a:prstGeom prst="rect">
            <a:avLst/>
          </a:prstGeom>
          <a:solidFill>
            <a:schemeClr val="bg1"/>
          </a:solidFill>
        </p:spPr>
        <p:txBody>
          <a:bodyPr wrap="square" rtlCol="0">
            <a:spAutoFit/>
          </a:bodyPr>
          <a:lstStyle/>
          <a:p>
            <a:r>
              <a:rPr lang="en-GB" sz="3200" dirty="0" smtClean="0">
                <a:solidFill>
                  <a:schemeClr val="tx2"/>
                </a:solidFill>
              </a:rPr>
              <a:t>THE A to Z of DTP</a:t>
            </a:r>
            <a:endParaRPr lang="en-GB" sz="3200" dirty="0">
              <a:solidFill>
                <a:schemeClr val="tx2"/>
              </a:solidFill>
            </a:endParaRPr>
          </a:p>
        </p:txBody>
      </p:sp>
      <p:sp>
        <p:nvSpPr>
          <p:cNvPr id="14" name="TextBox 13"/>
          <p:cNvSpPr txBox="1"/>
          <p:nvPr/>
        </p:nvSpPr>
        <p:spPr>
          <a:xfrm>
            <a:off x="9396536" y="476672"/>
            <a:ext cx="2736304" cy="1200329"/>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p:txBody>
      </p:sp>
      <p:pic>
        <p:nvPicPr>
          <p:cNvPr id="13314" name="Picture 2" descr="Magazine Pull Quotes"/>
          <p:cNvPicPr>
            <a:picLocks noChangeAspect="1" noChangeArrowheads="1"/>
          </p:cNvPicPr>
          <p:nvPr/>
        </p:nvPicPr>
        <p:blipFill>
          <a:blip r:embed="rId2" cstate="print"/>
          <a:srcRect/>
          <a:stretch>
            <a:fillRect/>
          </a:stretch>
        </p:blipFill>
        <p:spPr bwMode="auto">
          <a:xfrm>
            <a:off x="1691680" y="908720"/>
            <a:ext cx="3246154" cy="2082950"/>
          </a:xfrm>
          <a:prstGeom prst="rect">
            <a:avLst/>
          </a:prstGeom>
          <a:noFill/>
        </p:spPr>
      </p:pic>
      <p:sp>
        <p:nvSpPr>
          <p:cNvPr id="10" name="Rectangle 9"/>
          <p:cNvSpPr/>
          <p:nvPr/>
        </p:nvSpPr>
        <p:spPr>
          <a:xfrm>
            <a:off x="395536" y="764704"/>
            <a:ext cx="1194943" cy="369332"/>
          </a:xfrm>
          <a:prstGeom prst="rect">
            <a:avLst/>
          </a:prstGeom>
        </p:spPr>
        <p:txBody>
          <a:bodyPr wrap="none">
            <a:spAutoFit/>
          </a:bodyPr>
          <a:lstStyle/>
          <a:p>
            <a:r>
              <a:rPr lang="en-GB" b="1" dirty="0" smtClean="0"/>
              <a:t>Pull Quote</a:t>
            </a:r>
          </a:p>
        </p:txBody>
      </p:sp>
      <p:sp>
        <p:nvSpPr>
          <p:cNvPr id="18" name="Rectangle 17"/>
          <p:cNvSpPr/>
          <p:nvPr/>
        </p:nvSpPr>
        <p:spPr>
          <a:xfrm>
            <a:off x="395536" y="3284984"/>
            <a:ext cx="987899" cy="369332"/>
          </a:xfrm>
          <a:prstGeom prst="rect">
            <a:avLst/>
          </a:prstGeom>
        </p:spPr>
        <p:txBody>
          <a:bodyPr wrap="none">
            <a:spAutoFit/>
          </a:bodyPr>
          <a:lstStyle/>
          <a:p>
            <a:r>
              <a:rPr lang="en-GB" b="1" dirty="0" smtClean="0"/>
              <a:t>Reversal</a:t>
            </a:r>
          </a:p>
        </p:txBody>
      </p:sp>
      <p:sp>
        <p:nvSpPr>
          <p:cNvPr id="19" name="Rectangle 18"/>
          <p:cNvSpPr/>
          <p:nvPr/>
        </p:nvSpPr>
        <p:spPr>
          <a:xfrm>
            <a:off x="3923928" y="3212976"/>
            <a:ext cx="4572000" cy="923330"/>
          </a:xfrm>
          <a:prstGeom prst="rect">
            <a:avLst/>
          </a:prstGeom>
        </p:spPr>
        <p:txBody>
          <a:bodyPr>
            <a:spAutoFit/>
          </a:bodyPr>
          <a:lstStyle/>
          <a:p>
            <a:r>
              <a:rPr lang="en-GB" dirty="0" smtClean="0"/>
              <a:t>A lighter typeface on a darker background, such as white text on a black background, is </a:t>
            </a:r>
            <a:r>
              <a:rPr lang="en-GB" b="1" dirty="0" smtClean="0"/>
              <a:t>reversed type</a:t>
            </a:r>
            <a:r>
              <a:rPr lang="en-GB" dirty="0" smtClean="0"/>
              <a:t>. </a:t>
            </a:r>
            <a:endParaRPr lang="en-GB" dirty="0"/>
          </a:p>
        </p:txBody>
      </p:sp>
      <p:pic>
        <p:nvPicPr>
          <p:cNvPr id="20" name="Picture 2"/>
          <p:cNvPicPr>
            <a:picLocks noChangeAspect="1" noChangeArrowheads="1"/>
          </p:cNvPicPr>
          <p:nvPr/>
        </p:nvPicPr>
        <p:blipFill>
          <a:blip r:embed="rId3"/>
          <a:srcRect/>
          <a:stretch>
            <a:fillRect/>
          </a:stretch>
        </p:blipFill>
        <p:spPr bwMode="auto">
          <a:xfrm>
            <a:off x="2051720" y="3284984"/>
            <a:ext cx="1762125" cy="1200150"/>
          </a:xfrm>
          <a:prstGeom prst="rect">
            <a:avLst/>
          </a:prstGeom>
          <a:noFill/>
          <a:ln w="9525">
            <a:noFill/>
            <a:miter lim="800000"/>
            <a:headEnd/>
            <a:tailEnd/>
          </a:ln>
        </p:spPr>
      </p:pic>
      <p:sp>
        <p:nvSpPr>
          <p:cNvPr id="21" name="TextBox 20"/>
          <p:cNvSpPr txBox="1"/>
          <p:nvPr/>
        </p:nvSpPr>
        <p:spPr>
          <a:xfrm>
            <a:off x="395536" y="4437112"/>
            <a:ext cx="2736304" cy="1754326"/>
          </a:xfrm>
          <a:prstGeom prst="rect">
            <a:avLst/>
          </a:prstGeom>
          <a:noFill/>
        </p:spPr>
        <p:txBody>
          <a:bodyPr wrap="square" rtlCol="0">
            <a:spAutoFit/>
          </a:bodyPr>
          <a:lstStyle/>
          <a:p>
            <a:endParaRPr lang="en-GB" dirty="0" smtClean="0"/>
          </a:p>
          <a:p>
            <a:r>
              <a:rPr lang="en-GB" b="1" dirty="0" smtClean="0"/>
              <a:t>Sub Heading</a:t>
            </a:r>
          </a:p>
          <a:p>
            <a:endParaRPr lang="en-GB" dirty="0" smtClean="0"/>
          </a:p>
          <a:p>
            <a:endParaRPr lang="en-GB" dirty="0" smtClean="0"/>
          </a:p>
          <a:p>
            <a:endParaRPr lang="en-GB" dirty="0" smtClean="0"/>
          </a:p>
          <a:p>
            <a:endParaRPr lang="en-GB" dirty="0"/>
          </a:p>
        </p:txBody>
      </p:sp>
      <p:sp>
        <p:nvSpPr>
          <p:cNvPr id="22" name="Rectangle 21"/>
          <p:cNvSpPr/>
          <p:nvPr/>
        </p:nvSpPr>
        <p:spPr>
          <a:xfrm>
            <a:off x="3995936" y="4725144"/>
            <a:ext cx="4680520" cy="1477328"/>
          </a:xfrm>
          <a:prstGeom prst="rect">
            <a:avLst/>
          </a:prstGeom>
        </p:spPr>
        <p:txBody>
          <a:bodyPr wrap="square">
            <a:spAutoFit/>
          </a:bodyPr>
          <a:lstStyle/>
          <a:p>
            <a:r>
              <a:rPr lang="en-GB" dirty="0" smtClean="0"/>
              <a:t>Sub Heading breaks text into meaningful sections, aid readability by breaking up large blocks of text, make it easier for readers to skim an article for relevant information, and also add visual interest to a page. </a:t>
            </a:r>
            <a:endParaRPr lang="en-GB" dirty="0"/>
          </a:p>
        </p:txBody>
      </p:sp>
      <p:pic>
        <p:nvPicPr>
          <p:cNvPr id="23" name="Picture 4" descr="http://reaisablog.files.wordpress.com/2010/12/article_nme_aug07_large.jpg"/>
          <p:cNvPicPr>
            <a:picLocks noChangeAspect="1" noChangeArrowheads="1"/>
          </p:cNvPicPr>
          <p:nvPr/>
        </p:nvPicPr>
        <p:blipFill>
          <a:blip r:embed="rId4" cstate="print"/>
          <a:srcRect/>
          <a:stretch>
            <a:fillRect/>
          </a:stretch>
        </p:blipFill>
        <p:spPr bwMode="auto">
          <a:xfrm>
            <a:off x="2123728" y="4797152"/>
            <a:ext cx="1749835" cy="1368152"/>
          </a:xfrm>
          <a:prstGeom prst="rect">
            <a:avLst/>
          </a:prstGeom>
          <a:noFill/>
        </p:spPr>
      </p:pic>
      <p:sp>
        <p:nvSpPr>
          <p:cNvPr id="24" name="Rectangle 23"/>
          <p:cNvSpPr/>
          <p:nvPr/>
        </p:nvSpPr>
        <p:spPr>
          <a:xfrm>
            <a:off x="5004048" y="836712"/>
            <a:ext cx="3672408" cy="1200329"/>
          </a:xfrm>
          <a:prstGeom prst="rect">
            <a:avLst/>
          </a:prstGeom>
        </p:spPr>
        <p:txBody>
          <a:bodyPr wrap="square">
            <a:spAutoFit/>
          </a:bodyPr>
          <a:lstStyle/>
          <a:p>
            <a:r>
              <a:rPr lang="en-GB" dirty="0" smtClean="0"/>
              <a:t>This is selected text enlarged and emboldened or coloured it draws the readers into the article and is often a lively quote.</a:t>
            </a:r>
            <a:endParaRPr lang="en-GB" dirty="0"/>
          </a:p>
        </p:txBody>
      </p:sp>
    </p:spTree>
    <p:extLst>
      <p:ext uri="{BB962C8B-B14F-4D97-AF65-F5344CB8AC3E}">
        <p14:creationId xmlns:p14="http://schemas.microsoft.com/office/powerpoint/2010/main" val="373833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1887</Words>
  <Application>Microsoft Office PowerPoint</Application>
  <PresentationFormat>On-screen Show (4:3)</PresentationFormat>
  <Paragraphs>184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Boys</dc:creator>
  <cp:lastModifiedBy>Administrator</cp:lastModifiedBy>
  <cp:revision>162</cp:revision>
  <dcterms:created xsi:type="dcterms:W3CDTF">2013-03-16T15:15:18Z</dcterms:created>
  <dcterms:modified xsi:type="dcterms:W3CDTF">2014-03-17T01:04:30Z</dcterms:modified>
</cp:coreProperties>
</file>