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70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C200025-9F5C-4173-B773-7C651309361E}" type="datetimeFigureOut">
              <a:rPr lang="en-GB" smtClean="0"/>
              <a:pPr/>
              <a:t>27/01/2014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61DAC77-B628-4C24-8684-81446E4E9D96}"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200025-9F5C-4173-B773-7C651309361E}" type="datetimeFigureOut">
              <a:rPr lang="en-GB" smtClean="0"/>
              <a:pPr/>
              <a:t>27/01/2014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61DAC77-B628-4C24-8684-81446E4E9D96}"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200025-9F5C-4173-B773-7C651309361E}" type="datetimeFigureOut">
              <a:rPr lang="en-GB" smtClean="0"/>
              <a:pPr/>
              <a:t>27/01/2014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61DAC77-B628-4C24-8684-81446E4E9D96}"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200025-9F5C-4173-B773-7C651309361E}" type="datetimeFigureOut">
              <a:rPr lang="en-GB" smtClean="0"/>
              <a:pPr/>
              <a:t>27/01/2014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61DAC77-B628-4C24-8684-81446E4E9D96}"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200025-9F5C-4173-B773-7C651309361E}" type="datetimeFigureOut">
              <a:rPr lang="en-GB" smtClean="0"/>
              <a:pPr/>
              <a:t>27/01/2014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61DAC77-B628-4C24-8684-81446E4E9D96}"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C200025-9F5C-4173-B773-7C651309361E}" type="datetimeFigureOut">
              <a:rPr lang="en-GB" smtClean="0"/>
              <a:pPr/>
              <a:t>27/01/2014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61DAC77-B628-4C24-8684-81446E4E9D96}"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C200025-9F5C-4173-B773-7C651309361E}" type="datetimeFigureOut">
              <a:rPr lang="en-GB" smtClean="0"/>
              <a:pPr/>
              <a:t>27/01/2014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61DAC77-B628-4C24-8684-81446E4E9D96}"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C200025-9F5C-4173-B773-7C651309361E}" type="datetimeFigureOut">
              <a:rPr lang="en-GB" smtClean="0"/>
              <a:pPr/>
              <a:t>27/01/2014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61DAC77-B628-4C24-8684-81446E4E9D96}"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200025-9F5C-4173-B773-7C651309361E}" type="datetimeFigureOut">
              <a:rPr lang="en-GB" smtClean="0"/>
              <a:pPr/>
              <a:t>27/01/2014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61DAC77-B628-4C24-8684-81446E4E9D96}"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200025-9F5C-4173-B773-7C651309361E}" type="datetimeFigureOut">
              <a:rPr lang="en-GB" smtClean="0"/>
              <a:pPr/>
              <a:t>27/01/2014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61DAC77-B628-4C24-8684-81446E4E9D96}"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200025-9F5C-4173-B773-7C651309361E}" type="datetimeFigureOut">
              <a:rPr lang="en-GB" smtClean="0"/>
              <a:pPr/>
              <a:t>27/01/2014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61DAC77-B628-4C24-8684-81446E4E9D96}"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200025-9F5C-4173-B773-7C651309361E}" type="datetimeFigureOut">
              <a:rPr lang="en-GB" smtClean="0"/>
              <a:pPr/>
              <a:t>27/01/2014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1DAC77-B628-4C24-8684-81446E4E9D96}"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47667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p:cNvSpPr txBox="1"/>
          <p:nvPr/>
        </p:nvSpPr>
        <p:spPr>
          <a:xfrm>
            <a:off x="0" y="0"/>
            <a:ext cx="9144000" cy="461665"/>
          </a:xfrm>
          <a:prstGeom prst="rect">
            <a:avLst/>
          </a:prstGeom>
          <a:noFill/>
        </p:spPr>
        <p:txBody>
          <a:bodyPr wrap="square" rtlCol="0">
            <a:spAutoFit/>
          </a:bodyPr>
          <a:lstStyle/>
          <a:p>
            <a:r>
              <a:rPr lang="en-GB" sz="2400" dirty="0" smtClean="0">
                <a:solidFill>
                  <a:schemeClr val="bg1"/>
                </a:solidFill>
              </a:rPr>
              <a:t>Tolerances</a:t>
            </a:r>
            <a:endParaRPr lang="en-GB" sz="2400" dirty="0">
              <a:solidFill>
                <a:schemeClr val="bg1"/>
              </a:solidFill>
            </a:endParaRPr>
          </a:p>
        </p:txBody>
      </p:sp>
      <p:sp>
        <p:nvSpPr>
          <p:cNvPr id="8" name="Rectangle 7"/>
          <p:cNvSpPr/>
          <p:nvPr/>
        </p:nvSpPr>
        <p:spPr>
          <a:xfrm>
            <a:off x="179512" y="980728"/>
            <a:ext cx="8568952" cy="1077218"/>
          </a:xfrm>
          <a:prstGeom prst="rect">
            <a:avLst/>
          </a:prstGeom>
        </p:spPr>
        <p:txBody>
          <a:bodyPr wrap="square">
            <a:spAutoFit/>
          </a:bodyPr>
          <a:lstStyle/>
          <a:p>
            <a:pPr algn="just" defTabSz="611188"/>
            <a:r>
              <a:rPr lang="en-GB" sz="1600" dirty="0" smtClean="0">
                <a:cs typeface="Arial" charset="0"/>
              </a:rPr>
              <a:t>It is not possible in practice to manufacture products to the exact figures displayed on an engineering drawing. The accuracy depends largely on the manufacturing process used and the care taken to manufacture a product. A tolerance value shows the manufacturing department the maximum allowable variation from the size.</a:t>
            </a:r>
            <a:endParaRPr lang="en-GB" sz="1600" dirty="0">
              <a:cs typeface="Arial" charset="0"/>
            </a:endParaRPr>
          </a:p>
        </p:txBody>
      </p:sp>
      <p:sp>
        <p:nvSpPr>
          <p:cNvPr id="9" name="Text Box 11"/>
          <p:cNvSpPr txBox="1">
            <a:spLocks noChangeArrowheads="1"/>
          </p:cNvSpPr>
          <p:nvPr/>
        </p:nvSpPr>
        <p:spPr bwMode="auto">
          <a:xfrm>
            <a:off x="251520" y="2204864"/>
            <a:ext cx="8229600" cy="1661993"/>
          </a:xfrm>
          <a:prstGeom prst="rect">
            <a:avLst/>
          </a:prstGeom>
          <a:noFill/>
          <a:ln w="9525">
            <a:noFill/>
            <a:miter lim="800000"/>
            <a:headEnd/>
            <a:tailEnd/>
          </a:ln>
          <a:effectLst/>
        </p:spPr>
        <p:txBody>
          <a:bodyPr>
            <a:spAutoFit/>
          </a:bodyPr>
          <a:lstStyle/>
          <a:p>
            <a:pPr algn="just" eaLnBrk="0" hangingPunct="0"/>
            <a:r>
              <a:rPr lang="en-GB" dirty="0">
                <a:cs typeface="Arial" charset="0"/>
              </a:rPr>
              <a:t>Each dimension on a drawing must include a tolerance value. This can appear either as:</a:t>
            </a:r>
          </a:p>
          <a:p>
            <a:pPr lvl="1" algn="just" eaLnBrk="0" hangingPunct="0">
              <a:buFontTx/>
              <a:buChar char="•"/>
            </a:pPr>
            <a:r>
              <a:rPr lang="en-GB" sz="1600" dirty="0">
                <a:cs typeface="Arial" charset="0"/>
              </a:rPr>
              <a:t>  a general tolerance value applicable to several dimensions. i.e. a note specifying that the General Tolerance +/- 0.5 mm. </a:t>
            </a:r>
          </a:p>
          <a:p>
            <a:pPr lvl="1" algn="just" eaLnBrk="0" hangingPunct="0">
              <a:buFontTx/>
              <a:buChar char="•"/>
            </a:pPr>
            <a:r>
              <a:rPr lang="en-GB" sz="1600" dirty="0">
                <a:cs typeface="Arial" charset="0"/>
              </a:rPr>
              <a:t>   or a tolerance specific to that dimension </a:t>
            </a:r>
          </a:p>
          <a:p>
            <a:pPr algn="just"/>
            <a:endParaRPr lang="en-GB" sz="1800" dirty="0"/>
          </a:p>
        </p:txBody>
      </p:sp>
      <p:pic>
        <p:nvPicPr>
          <p:cNvPr id="10" name="Picture 12" descr="tolerance"/>
          <p:cNvPicPr>
            <a:picLocks noChangeAspect="1" noChangeArrowheads="1"/>
          </p:cNvPicPr>
          <p:nvPr/>
        </p:nvPicPr>
        <p:blipFill>
          <a:blip r:embed="rId2"/>
          <a:srcRect/>
          <a:stretch>
            <a:fillRect/>
          </a:stretch>
        </p:blipFill>
        <p:spPr bwMode="auto">
          <a:xfrm>
            <a:off x="2987824" y="3933056"/>
            <a:ext cx="3200400" cy="763587"/>
          </a:xfrm>
          <a:prstGeom prst="rect">
            <a:avLst/>
          </a:prstGeom>
          <a:noFill/>
        </p:spPr>
      </p:pic>
      <p:sp>
        <p:nvSpPr>
          <p:cNvPr id="11" name="Text Box 8"/>
          <p:cNvSpPr txBox="1">
            <a:spLocks noChangeArrowheads="1"/>
          </p:cNvSpPr>
          <p:nvPr/>
        </p:nvSpPr>
        <p:spPr bwMode="auto">
          <a:xfrm>
            <a:off x="1835696" y="5085184"/>
            <a:ext cx="5544616" cy="338696"/>
          </a:xfrm>
          <a:prstGeom prst="rect">
            <a:avLst/>
          </a:prstGeom>
          <a:solidFill>
            <a:schemeClr val="accent1">
              <a:lumMod val="60000"/>
              <a:lumOff val="40000"/>
            </a:schemeClr>
          </a:solidFill>
          <a:ln w="12700" cap="sq">
            <a:noFill/>
            <a:miter lim="800000"/>
            <a:headEnd type="none" w="sm" len="sm"/>
            <a:tailEnd type="none" w="sm" len="sm"/>
          </a:ln>
          <a:effectLst/>
        </p:spPr>
        <p:txBody>
          <a:bodyPr wrap="square" lIns="61100" tIns="30550" rIns="61100" bIns="30550">
            <a:spAutoFit/>
          </a:bodyPr>
          <a:lstStyle/>
          <a:p>
            <a:pPr algn="just" defTabSz="611188"/>
            <a:r>
              <a:rPr lang="en-GB" dirty="0">
                <a:solidFill>
                  <a:schemeClr val="bg1"/>
                </a:solidFill>
                <a:cs typeface="Arial" charset="0"/>
              </a:rPr>
              <a:t>Note the larger size limit is placed above the lower limit.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2000"/>
                                  </p:stCondLst>
                                  <p:childTnLst>
                                    <p:set>
                                      <p:cBhvr>
                                        <p:cTn id="6" dur="1" fill="hold">
                                          <p:stCondLst>
                                            <p:cond delay="0"/>
                                          </p:stCondLst>
                                        </p:cTn>
                                        <p:tgtEl>
                                          <p:spTgt spid="9"/>
                                        </p:tgtEl>
                                        <p:attrNameLst>
                                          <p:attrName>style.visibility</p:attrName>
                                        </p:attrNameLst>
                                      </p:cBhvr>
                                      <p:to>
                                        <p:strVal val="visible"/>
                                      </p:to>
                                    </p:set>
                                    <p:animEffect transition="in" filter="slide(fromTop)">
                                      <p:cBhvr>
                                        <p:cTn id="7" dur="500"/>
                                        <p:tgtEl>
                                          <p:spTgt spid="9"/>
                                        </p:tgtEl>
                                      </p:cBhvr>
                                    </p:animEffect>
                                  </p:childTnLst>
                                </p:cTn>
                              </p:par>
                            </p:childTnLst>
                          </p:cTn>
                        </p:par>
                        <p:par>
                          <p:cTn id="8" fill="hold">
                            <p:stCondLst>
                              <p:cond delay="2500"/>
                            </p:stCondLst>
                            <p:childTnLst>
                              <p:par>
                                <p:cTn id="9" presetID="9" presetClass="entr" presetSubtype="0" fill="hold" nodeType="afterEffect">
                                  <p:stCondLst>
                                    <p:cond delay="3000"/>
                                  </p:stCondLst>
                                  <p:childTnLst>
                                    <p:set>
                                      <p:cBhvr>
                                        <p:cTn id="10" dur="1" fill="hold">
                                          <p:stCondLst>
                                            <p:cond delay="0"/>
                                          </p:stCondLst>
                                        </p:cTn>
                                        <p:tgtEl>
                                          <p:spTgt spid="10"/>
                                        </p:tgtEl>
                                        <p:attrNameLst>
                                          <p:attrName>style.visibility</p:attrName>
                                        </p:attrNameLst>
                                      </p:cBhvr>
                                      <p:to>
                                        <p:strVal val="visible"/>
                                      </p:to>
                                    </p:set>
                                    <p:animEffect transition="in" filter="dissolve">
                                      <p:cBhvr>
                                        <p:cTn id="11" dur="500"/>
                                        <p:tgtEl>
                                          <p:spTgt spid="10"/>
                                        </p:tgtEl>
                                      </p:cBhvr>
                                    </p:animEffect>
                                  </p:childTnLst>
                                </p:cTn>
                              </p:par>
                            </p:childTnLst>
                          </p:cTn>
                        </p:par>
                        <p:par>
                          <p:cTn id="12" fill="hold">
                            <p:stCondLst>
                              <p:cond delay="6000"/>
                            </p:stCondLst>
                            <p:childTnLst>
                              <p:par>
                                <p:cTn id="13" presetID="12" presetClass="entr" presetSubtype="4" fill="hold" grpId="0" nodeType="afterEffect">
                                  <p:stCondLst>
                                    <p:cond delay="2000"/>
                                  </p:stCondLst>
                                  <p:childTnLst>
                                    <p:set>
                                      <p:cBhvr>
                                        <p:cTn id="14" dur="1" fill="hold">
                                          <p:stCondLst>
                                            <p:cond delay="0"/>
                                          </p:stCondLst>
                                        </p:cTn>
                                        <p:tgtEl>
                                          <p:spTgt spid="11"/>
                                        </p:tgtEl>
                                        <p:attrNameLst>
                                          <p:attrName>style.visibility</p:attrName>
                                        </p:attrNameLst>
                                      </p:cBhvr>
                                      <p:to>
                                        <p:strVal val="visible"/>
                                      </p:to>
                                    </p:set>
                                    <p:animEffect transition="in" filter="slide(fromBottom)">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1"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47667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p:cNvSpPr txBox="1"/>
          <p:nvPr/>
        </p:nvSpPr>
        <p:spPr>
          <a:xfrm>
            <a:off x="0" y="0"/>
            <a:ext cx="9144000" cy="461665"/>
          </a:xfrm>
          <a:prstGeom prst="rect">
            <a:avLst/>
          </a:prstGeom>
          <a:noFill/>
        </p:spPr>
        <p:txBody>
          <a:bodyPr wrap="square" rtlCol="0">
            <a:spAutoFit/>
          </a:bodyPr>
          <a:lstStyle/>
          <a:p>
            <a:r>
              <a:rPr lang="en-GB" sz="2400" dirty="0" smtClean="0">
                <a:solidFill>
                  <a:schemeClr val="bg1"/>
                </a:solidFill>
              </a:rPr>
              <a:t>Tolerances</a:t>
            </a:r>
            <a:endParaRPr lang="en-GB" sz="2400" dirty="0">
              <a:solidFill>
                <a:schemeClr val="bg1"/>
              </a:solidFill>
            </a:endParaRPr>
          </a:p>
        </p:txBody>
      </p:sp>
      <p:sp>
        <p:nvSpPr>
          <p:cNvPr id="6" name="Text Box 2"/>
          <p:cNvSpPr txBox="1">
            <a:spLocks noChangeArrowheads="1"/>
          </p:cNvSpPr>
          <p:nvPr/>
        </p:nvSpPr>
        <p:spPr bwMode="auto">
          <a:xfrm>
            <a:off x="251520" y="764704"/>
            <a:ext cx="8640960" cy="554139"/>
          </a:xfrm>
          <a:prstGeom prst="rect">
            <a:avLst/>
          </a:prstGeom>
          <a:noFill/>
          <a:ln w="12700" cap="sq">
            <a:noFill/>
            <a:miter lim="800000"/>
            <a:headEnd type="none" w="sm" len="sm"/>
            <a:tailEnd type="none" w="sm" len="sm"/>
          </a:ln>
          <a:effectLst/>
        </p:spPr>
        <p:txBody>
          <a:bodyPr wrap="square" lIns="61100" tIns="30550" rIns="61100" bIns="30550">
            <a:spAutoFit/>
          </a:bodyPr>
          <a:lstStyle/>
          <a:p>
            <a:pPr algn="just" defTabSz="611188"/>
            <a:r>
              <a:rPr lang="en-GB" sz="1600" dirty="0">
                <a:cs typeface="Arial" charset="0"/>
              </a:rPr>
              <a:t>Here are some ways which you will see tolerances shown on drawings, it is the way you should show tolerances if asked to do so.</a:t>
            </a:r>
          </a:p>
        </p:txBody>
      </p:sp>
      <p:pic>
        <p:nvPicPr>
          <p:cNvPr id="7" name="Picture 7"/>
          <p:cNvPicPr>
            <a:picLocks noChangeAspect="1" noChangeArrowheads="1"/>
          </p:cNvPicPr>
          <p:nvPr/>
        </p:nvPicPr>
        <p:blipFill>
          <a:blip r:embed="rId2"/>
          <a:srcRect l="4684" t="13008" r="7820" b="8896"/>
          <a:stretch>
            <a:fillRect/>
          </a:stretch>
        </p:blipFill>
        <p:spPr bwMode="auto">
          <a:xfrm>
            <a:off x="539552" y="1844824"/>
            <a:ext cx="4032250" cy="2592388"/>
          </a:xfrm>
          <a:prstGeom prst="rect">
            <a:avLst/>
          </a:prstGeom>
          <a:noFill/>
          <a:ln w="9525">
            <a:noFill/>
            <a:miter lim="800000"/>
            <a:headEnd/>
            <a:tailEnd/>
          </a:ln>
          <a:effectLst/>
        </p:spPr>
      </p:pic>
      <p:pic>
        <p:nvPicPr>
          <p:cNvPr id="8" name="Picture 8"/>
          <p:cNvPicPr>
            <a:picLocks noChangeAspect="1" noChangeArrowheads="1"/>
          </p:cNvPicPr>
          <p:nvPr/>
        </p:nvPicPr>
        <p:blipFill>
          <a:blip r:embed="rId3"/>
          <a:srcRect l="3563" t="4907" r="9396" b="3545"/>
          <a:stretch>
            <a:fillRect/>
          </a:stretch>
        </p:blipFill>
        <p:spPr bwMode="auto">
          <a:xfrm>
            <a:off x="4860032" y="1700808"/>
            <a:ext cx="3529012" cy="2665413"/>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slide(fromTop)">
                                      <p:cBhvr>
                                        <p:cTn id="7" dur="500"/>
                                        <p:tgtEl>
                                          <p:spTgt spid="6"/>
                                        </p:tgtEl>
                                      </p:cBhvr>
                                    </p:animEffect>
                                  </p:childTnLst>
                                </p:cTn>
                              </p:par>
                            </p:childTnLst>
                          </p:cTn>
                        </p:par>
                        <p:par>
                          <p:cTn id="8" fill="hold">
                            <p:stCondLst>
                              <p:cond delay="1500"/>
                            </p:stCondLst>
                            <p:childTnLst>
                              <p:par>
                                <p:cTn id="9" presetID="22" presetClass="entr" presetSubtype="1"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1000"/>
                                        <p:tgtEl>
                                          <p:spTgt spid="7"/>
                                        </p:tgtEl>
                                      </p:cBhvr>
                                    </p:animEffect>
                                  </p:childTnLst>
                                </p:cTn>
                              </p:par>
                            </p:childTnLst>
                          </p:cTn>
                        </p:par>
                        <p:par>
                          <p:cTn id="12" fill="hold">
                            <p:stCondLst>
                              <p:cond delay="2500"/>
                            </p:stCondLst>
                            <p:childTnLst>
                              <p:par>
                                <p:cTn id="13" presetID="22" presetClass="entr" presetSubtype="1"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141</Words>
  <Application>Microsoft Office PowerPoint</Application>
  <PresentationFormat>On-screen Show (4:3)</PresentationFormat>
  <Paragraphs>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gmartin</dc:creator>
  <cp:lastModifiedBy>gmartin</cp:lastModifiedBy>
  <cp:revision>19</cp:revision>
  <dcterms:created xsi:type="dcterms:W3CDTF">2014-01-21T09:34:53Z</dcterms:created>
  <dcterms:modified xsi:type="dcterms:W3CDTF">2014-01-27T10:17:42Z</dcterms:modified>
</cp:coreProperties>
</file>