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89" autoAdjust="0"/>
    <p:restoredTop sz="94660"/>
  </p:normalViewPr>
  <p:slideViewPr>
    <p:cSldViewPr>
      <p:cViewPr>
        <p:scale>
          <a:sx n="66" d="100"/>
          <a:sy n="66" d="100"/>
        </p:scale>
        <p:origin x="-786" y="4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81302FE-ED3A-4607-9336-B06E1B2B8C00}" type="datetimeFigureOut">
              <a:rPr lang="en-GB" smtClean="0"/>
              <a:pPr/>
              <a:t>27/01/2014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4776F3-E1B8-482F-B09F-9D3B0F7D2D2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81302FE-ED3A-4607-9336-B06E1B2B8C00}" type="datetimeFigureOut">
              <a:rPr lang="en-GB" smtClean="0"/>
              <a:pPr/>
              <a:t>27/01/2014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4776F3-E1B8-482F-B09F-9D3B0F7D2D2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81302FE-ED3A-4607-9336-B06E1B2B8C00}" type="datetimeFigureOut">
              <a:rPr lang="en-GB" smtClean="0"/>
              <a:pPr/>
              <a:t>27/01/2014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4776F3-E1B8-482F-B09F-9D3B0F7D2D2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81302FE-ED3A-4607-9336-B06E1B2B8C00}" type="datetimeFigureOut">
              <a:rPr lang="en-GB" smtClean="0"/>
              <a:pPr/>
              <a:t>27/01/2014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4776F3-E1B8-482F-B09F-9D3B0F7D2D2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1302FE-ED3A-4607-9336-B06E1B2B8C00}" type="datetimeFigureOut">
              <a:rPr lang="en-GB" smtClean="0"/>
              <a:pPr/>
              <a:t>27/01/2014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4776F3-E1B8-482F-B09F-9D3B0F7D2D2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81302FE-ED3A-4607-9336-B06E1B2B8C00}" type="datetimeFigureOut">
              <a:rPr lang="en-GB" smtClean="0"/>
              <a:pPr/>
              <a:t>27/01/2014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4776F3-E1B8-482F-B09F-9D3B0F7D2D2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81302FE-ED3A-4607-9336-B06E1B2B8C00}" type="datetimeFigureOut">
              <a:rPr lang="en-GB" smtClean="0"/>
              <a:pPr/>
              <a:t>27/01/2014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4776F3-E1B8-482F-B09F-9D3B0F7D2D2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81302FE-ED3A-4607-9336-B06E1B2B8C00}" type="datetimeFigureOut">
              <a:rPr lang="en-GB" smtClean="0"/>
              <a:pPr/>
              <a:t>27/01/2014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4776F3-E1B8-482F-B09F-9D3B0F7D2D2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1302FE-ED3A-4607-9336-B06E1B2B8C00}" type="datetimeFigureOut">
              <a:rPr lang="en-GB" smtClean="0"/>
              <a:pPr/>
              <a:t>27/01/2014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4776F3-E1B8-482F-B09F-9D3B0F7D2D2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1302FE-ED3A-4607-9336-B06E1B2B8C00}" type="datetimeFigureOut">
              <a:rPr lang="en-GB" smtClean="0"/>
              <a:pPr/>
              <a:t>27/01/2014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4776F3-E1B8-482F-B09F-9D3B0F7D2D2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1302FE-ED3A-4607-9336-B06E1B2B8C00}" type="datetimeFigureOut">
              <a:rPr lang="en-GB" smtClean="0"/>
              <a:pPr/>
              <a:t>27/01/2014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4776F3-E1B8-482F-B09F-9D3B0F7D2D2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1302FE-ED3A-4607-9336-B06E1B2B8C00}" type="datetimeFigureOut">
              <a:rPr lang="en-GB" smtClean="0"/>
              <a:pPr/>
              <a:t>27/01/2014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4776F3-E1B8-482F-B09F-9D3B0F7D2D2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uk/url?sa=i&amp;rct=j&amp;q=magazine+advertisements&amp;source=images&amp;cd=&amp;cad=rja&amp;docid=H1IR1pAwiioVnM&amp;tbnid=liEhkRTSizMpUM:&amp;ved=0CAUQjRw&amp;url=https%3A%2F%2Fwww.behance.net%2Fgallery%2FWrigleys-5-Gum-Advertisements%2F167648&amp;ei=kU7mUqHqB47xhQeqooHgDQ&amp;psig=AFQjCNFcP0e1gUBGzLt-3wJHtP1nkTf_Yg&amp;ust=1390911480524365" TargetMode="External"/><Relationship Id="rId2" Type="http://schemas.openxmlformats.org/officeDocument/2006/relationships/hyperlink" Target="http://www.google.co.uk/url?sa=i&amp;rct=j&amp;q=magazine+advertisements&amp;source=images&amp;cd=&amp;cad=rja&amp;docid=H1IR1pAwiioVnM&amp;tbnid=EnIHzLVXMH2RlM:&amp;ved=0CAUQjRw&amp;url=https%3A%2F%2Fwww.behance.net%2Fgallery%2FWrigleys-5-Gum-Advertisements%2F167648&amp;ei=fU7mUqeHD6aA7Qb_xoGICQ&amp;psig=AFQjCNFcP0e1gUBGzLt-3wJHtP1nkTf_Yg&amp;ust=1390911480524365" TargetMode="External"/><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486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0" y="87015"/>
            <a:ext cx="9144000" cy="461665"/>
          </a:xfrm>
          <a:prstGeom prst="rect">
            <a:avLst/>
          </a:prstGeom>
          <a:noFill/>
        </p:spPr>
        <p:txBody>
          <a:bodyPr wrap="square" rtlCol="0">
            <a:spAutoFit/>
          </a:bodyPr>
          <a:lstStyle/>
          <a:p>
            <a:r>
              <a:rPr lang="en-GB" sz="2400" dirty="0" smtClean="0">
                <a:solidFill>
                  <a:schemeClr val="bg1"/>
                </a:solidFill>
              </a:rPr>
              <a:t>The 3 P’s</a:t>
            </a:r>
            <a:endParaRPr lang="en-GB" sz="2400" dirty="0">
              <a:solidFill>
                <a:schemeClr val="bg1"/>
              </a:solidFill>
            </a:endParaRPr>
          </a:p>
        </p:txBody>
      </p:sp>
      <p:sp>
        <p:nvSpPr>
          <p:cNvPr id="27" name="Rectangle 26"/>
          <p:cNvSpPr/>
          <p:nvPr/>
        </p:nvSpPr>
        <p:spPr>
          <a:xfrm>
            <a:off x="179512" y="692696"/>
            <a:ext cx="1656184" cy="43204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p:cNvSpPr txBox="1"/>
          <p:nvPr/>
        </p:nvSpPr>
        <p:spPr>
          <a:xfrm>
            <a:off x="251520" y="692696"/>
            <a:ext cx="1512168" cy="369332"/>
          </a:xfrm>
          <a:prstGeom prst="rect">
            <a:avLst/>
          </a:prstGeom>
          <a:noFill/>
        </p:spPr>
        <p:txBody>
          <a:bodyPr wrap="square" rtlCol="0">
            <a:spAutoFit/>
          </a:bodyPr>
          <a:lstStyle/>
          <a:p>
            <a:r>
              <a:rPr lang="en-GB" dirty="0" smtClean="0">
                <a:solidFill>
                  <a:schemeClr val="bg1"/>
                </a:solidFill>
              </a:rPr>
              <a:t>Introduction</a:t>
            </a:r>
            <a:endParaRPr lang="en-GB" dirty="0">
              <a:solidFill>
                <a:schemeClr val="bg1"/>
              </a:solidFill>
            </a:endParaRPr>
          </a:p>
        </p:txBody>
      </p:sp>
      <p:sp>
        <p:nvSpPr>
          <p:cNvPr id="29" name="Text Box 4"/>
          <p:cNvSpPr txBox="1">
            <a:spLocks noChangeArrowheads="1"/>
          </p:cNvSpPr>
          <p:nvPr/>
        </p:nvSpPr>
        <p:spPr bwMode="auto">
          <a:xfrm>
            <a:off x="323528" y="1268760"/>
            <a:ext cx="7920880" cy="2031325"/>
          </a:xfrm>
          <a:prstGeom prst="rect">
            <a:avLst/>
          </a:prstGeom>
          <a:noFill/>
          <a:ln w="9525">
            <a:noFill/>
            <a:miter lim="800000"/>
            <a:headEnd/>
            <a:tailEnd/>
          </a:ln>
          <a:effectLst/>
        </p:spPr>
        <p:txBody>
          <a:bodyPr wrap="square" lIns="91438" rIns="91438">
            <a:spAutoFit/>
          </a:bodyPr>
          <a:lstStyle/>
          <a:p>
            <a:pPr algn="just">
              <a:spcBef>
                <a:spcPct val="50000"/>
              </a:spcBef>
            </a:pPr>
            <a:r>
              <a:rPr lang="en-GB" sz="1800" dirty="0">
                <a:latin typeface="Calibri" pitchFamily="34" charset="0"/>
                <a:cs typeface="Calibri" pitchFamily="34" charset="0"/>
              </a:rPr>
              <a:t>Graphic Communication uses what is collectively known as the </a:t>
            </a:r>
            <a:r>
              <a:rPr lang="en-GB" sz="1800" dirty="0" smtClean="0">
                <a:latin typeface="Calibri" pitchFamily="34" charset="0"/>
                <a:cs typeface="Calibri" pitchFamily="34" charset="0"/>
              </a:rPr>
              <a:t>3P’s:</a:t>
            </a:r>
          </a:p>
          <a:p>
            <a:pPr algn="just">
              <a:spcBef>
                <a:spcPct val="50000"/>
              </a:spcBef>
              <a:buFont typeface="Arial" pitchFamily="34" charset="0"/>
              <a:buChar char="•"/>
            </a:pPr>
            <a:r>
              <a:rPr lang="en-GB" sz="1800" dirty="0" smtClean="0">
                <a:latin typeface="Calibri" pitchFamily="34" charset="0"/>
                <a:cs typeface="Calibri" pitchFamily="34" charset="0"/>
              </a:rPr>
              <a:t>  Preliminary</a:t>
            </a:r>
            <a:endParaRPr lang="en-GB" dirty="0" smtClean="0">
              <a:latin typeface="Calibri" pitchFamily="34" charset="0"/>
              <a:cs typeface="Calibri" pitchFamily="34" charset="0"/>
            </a:endParaRPr>
          </a:p>
          <a:p>
            <a:pPr algn="just">
              <a:spcBef>
                <a:spcPct val="50000"/>
              </a:spcBef>
              <a:buFont typeface="Arial" pitchFamily="34" charset="0"/>
              <a:buChar char="•"/>
            </a:pPr>
            <a:r>
              <a:rPr lang="en-GB" sz="1800" dirty="0" smtClean="0">
                <a:latin typeface="Calibri" pitchFamily="34" charset="0"/>
                <a:cs typeface="Calibri" pitchFamily="34" charset="0"/>
              </a:rPr>
              <a:t>  Production </a:t>
            </a:r>
          </a:p>
          <a:p>
            <a:pPr algn="just">
              <a:spcBef>
                <a:spcPct val="50000"/>
              </a:spcBef>
              <a:buFont typeface="Arial" pitchFamily="34" charset="0"/>
              <a:buChar char="•"/>
            </a:pPr>
            <a:r>
              <a:rPr lang="en-GB" sz="1800" dirty="0" smtClean="0">
                <a:latin typeface="Calibri" pitchFamily="34" charset="0"/>
                <a:cs typeface="Calibri" pitchFamily="34" charset="0"/>
              </a:rPr>
              <a:t>  Promotional </a:t>
            </a:r>
            <a:r>
              <a:rPr lang="en-GB" sz="1800" dirty="0">
                <a:latin typeface="Calibri" pitchFamily="34" charset="0"/>
                <a:cs typeface="Calibri" pitchFamily="34" charset="0"/>
              </a:rPr>
              <a:t>graphics.  </a:t>
            </a:r>
            <a:endParaRPr lang="en-GB" sz="1800" dirty="0" smtClean="0">
              <a:latin typeface="Calibri" pitchFamily="34" charset="0"/>
              <a:cs typeface="Calibri" pitchFamily="34" charset="0"/>
            </a:endParaRPr>
          </a:p>
          <a:p>
            <a:pPr algn="just">
              <a:spcBef>
                <a:spcPct val="50000"/>
              </a:spcBef>
            </a:pPr>
            <a:r>
              <a:rPr lang="en-GB" dirty="0" smtClean="0">
                <a:latin typeface="Calibri" pitchFamily="34" charset="0"/>
                <a:cs typeface="Calibri" pitchFamily="34" charset="0"/>
              </a:rPr>
              <a:t>We will look at each one of these in turn</a:t>
            </a:r>
            <a:endParaRPr lang="en-GB" sz="1800" dirty="0">
              <a:latin typeface="Impact"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486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0" y="87015"/>
            <a:ext cx="9144000" cy="461665"/>
          </a:xfrm>
          <a:prstGeom prst="rect">
            <a:avLst/>
          </a:prstGeom>
          <a:noFill/>
        </p:spPr>
        <p:txBody>
          <a:bodyPr wrap="square" rtlCol="0">
            <a:spAutoFit/>
          </a:bodyPr>
          <a:lstStyle/>
          <a:p>
            <a:r>
              <a:rPr lang="en-GB" sz="2400" dirty="0" smtClean="0">
                <a:solidFill>
                  <a:schemeClr val="bg1"/>
                </a:solidFill>
              </a:rPr>
              <a:t>The 3 P’s</a:t>
            </a:r>
            <a:endParaRPr lang="en-GB" sz="2400" dirty="0">
              <a:solidFill>
                <a:schemeClr val="bg1"/>
              </a:solidFill>
            </a:endParaRPr>
          </a:p>
        </p:txBody>
      </p:sp>
      <p:sp>
        <p:nvSpPr>
          <p:cNvPr id="4" name="Rectangle 3"/>
          <p:cNvSpPr/>
          <p:nvPr/>
        </p:nvSpPr>
        <p:spPr>
          <a:xfrm>
            <a:off x="179512" y="692696"/>
            <a:ext cx="1656184" cy="43204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251520" y="692696"/>
            <a:ext cx="1512168" cy="369332"/>
          </a:xfrm>
          <a:prstGeom prst="rect">
            <a:avLst/>
          </a:prstGeom>
          <a:noFill/>
        </p:spPr>
        <p:txBody>
          <a:bodyPr wrap="square" rtlCol="0">
            <a:spAutoFit/>
          </a:bodyPr>
          <a:lstStyle/>
          <a:p>
            <a:r>
              <a:rPr lang="en-GB" dirty="0" smtClean="0">
                <a:solidFill>
                  <a:schemeClr val="bg1"/>
                </a:solidFill>
              </a:rPr>
              <a:t>Preliminary</a:t>
            </a:r>
            <a:endParaRPr lang="en-GB" dirty="0">
              <a:solidFill>
                <a:schemeClr val="bg1"/>
              </a:solidFill>
            </a:endParaRPr>
          </a:p>
        </p:txBody>
      </p:sp>
      <p:sp>
        <p:nvSpPr>
          <p:cNvPr id="6" name="Text Box 4"/>
          <p:cNvSpPr txBox="1">
            <a:spLocks noChangeArrowheads="1"/>
          </p:cNvSpPr>
          <p:nvPr/>
        </p:nvSpPr>
        <p:spPr bwMode="auto">
          <a:xfrm>
            <a:off x="179512" y="1412776"/>
            <a:ext cx="5943600" cy="3370153"/>
          </a:xfrm>
          <a:prstGeom prst="rect">
            <a:avLst/>
          </a:prstGeom>
          <a:noFill/>
          <a:ln w="9525">
            <a:noFill/>
            <a:miter lim="800000"/>
            <a:headEnd/>
            <a:tailEnd/>
          </a:ln>
          <a:effectLst/>
        </p:spPr>
        <p:txBody>
          <a:bodyPr lIns="91438" rIns="91438">
            <a:spAutoFit/>
          </a:bodyPr>
          <a:lstStyle/>
          <a:p>
            <a:pPr algn="just">
              <a:spcBef>
                <a:spcPct val="50000"/>
              </a:spcBef>
            </a:pPr>
            <a:endParaRPr lang="en-GB" sz="1800" u="sng" dirty="0">
              <a:latin typeface="Impact" pitchFamily="34" charset="0"/>
            </a:endParaRPr>
          </a:p>
          <a:p>
            <a:pPr algn="just">
              <a:spcBef>
                <a:spcPct val="50000"/>
              </a:spcBef>
            </a:pPr>
            <a:r>
              <a:rPr lang="en-GB" sz="1600" dirty="0">
                <a:latin typeface="Calibri" pitchFamily="34" charset="0"/>
                <a:cs typeface="Calibri" pitchFamily="34" charset="0"/>
              </a:rPr>
              <a:t>Preliminary graphics is concerned with the initial stages of graphic design, all your rough or introductory work.  Preliminary graphics often take the form of ‘thumbnail sketches’ which are small rough sketches designed to give a quick representation of your designs.</a:t>
            </a:r>
          </a:p>
          <a:p>
            <a:pPr algn="just">
              <a:spcBef>
                <a:spcPct val="50000"/>
              </a:spcBef>
            </a:pPr>
            <a:endParaRPr lang="en-GB" sz="1600" dirty="0">
              <a:latin typeface="Calibri" pitchFamily="34" charset="0"/>
              <a:cs typeface="Calibri" pitchFamily="34" charset="0"/>
            </a:endParaRPr>
          </a:p>
          <a:p>
            <a:pPr algn="just">
              <a:spcBef>
                <a:spcPct val="50000"/>
              </a:spcBef>
            </a:pPr>
            <a:r>
              <a:rPr lang="en-GB" sz="1600" dirty="0">
                <a:latin typeface="Calibri" pitchFamily="34" charset="0"/>
                <a:cs typeface="Calibri" pitchFamily="34" charset="0"/>
              </a:rPr>
              <a:t>These sketches are ideal at this stage of the design process as they do not take long and give you an immediate representation of your work.  They also allow you to develop a whole range of ideas quickly which allows you to build on and expand your designs.</a:t>
            </a:r>
          </a:p>
          <a:p>
            <a:pPr algn="just">
              <a:spcBef>
                <a:spcPct val="50000"/>
              </a:spcBef>
            </a:pPr>
            <a:endParaRPr lang="en-GB" sz="1800" dirty="0">
              <a:latin typeface="Impact" pitchFamily="34" charset="0"/>
            </a:endParaRPr>
          </a:p>
        </p:txBody>
      </p:sp>
      <p:pic>
        <p:nvPicPr>
          <p:cNvPr id="7" name="Picture 14" descr="sketches"/>
          <p:cNvPicPr>
            <a:picLocks noChangeAspect="1" noChangeArrowheads="1"/>
          </p:cNvPicPr>
          <p:nvPr/>
        </p:nvPicPr>
        <p:blipFill>
          <a:blip r:embed="rId2" cstate="print"/>
          <a:srcRect/>
          <a:stretch>
            <a:fillRect/>
          </a:stretch>
        </p:blipFill>
        <p:spPr bwMode="auto">
          <a:xfrm>
            <a:off x="6516216" y="692696"/>
            <a:ext cx="2186458" cy="1716732"/>
          </a:xfrm>
          <a:prstGeom prst="rect">
            <a:avLst/>
          </a:prstGeom>
          <a:noFill/>
          <a:ln w="9525">
            <a:solidFill>
              <a:schemeClr val="tx1"/>
            </a:solidFill>
            <a:miter lim="800000"/>
            <a:headEnd/>
            <a:tailEnd/>
          </a:ln>
        </p:spPr>
      </p:pic>
      <p:pic>
        <p:nvPicPr>
          <p:cNvPr id="8" name="Picture 6" descr="thumbnail"/>
          <p:cNvPicPr>
            <a:picLocks noChangeAspect="1" noChangeArrowheads="1"/>
          </p:cNvPicPr>
          <p:nvPr/>
        </p:nvPicPr>
        <p:blipFill>
          <a:blip r:embed="rId3"/>
          <a:srcRect/>
          <a:stretch>
            <a:fillRect/>
          </a:stretch>
        </p:blipFill>
        <p:spPr bwMode="auto">
          <a:xfrm>
            <a:off x="6516216" y="2636912"/>
            <a:ext cx="2216028" cy="1808628"/>
          </a:xfrm>
          <a:prstGeom prst="rect">
            <a:avLst/>
          </a:prstGeom>
          <a:noFill/>
          <a:ln w="9525">
            <a:solidFill>
              <a:schemeClr val="tx1"/>
            </a:solidFill>
            <a:miter lim="800000"/>
            <a:headEnd/>
            <a:tailEnd/>
          </a:ln>
        </p:spPr>
      </p:pic>
      <p:pic>
        <p:nvPicPr>
          <p:cNvPr id="9" name="Picture 10" descr="49005358hqsMPQ_ph"/>
          <p:cNvPicPr>
            <a:picLocks noChangeAspect="1" noChangeArrowheads="1"/>
          </p:cNvPicPr>
          <p:nvPr/>
        </p:nvPicPr>
        <p:blipFill>
          <a:blip r:embed="rId4"/>
          <a:srcRect/>
          <a:stretch>
            <a:fillRect/>
          </a:stretch>
        </p:blipFill>
        <p:spPr bwMode="auto">
          <a:xfrm>
            <a:off x="6516216" y="4653136"/>
            <a:ext cx="2283320" cy="1891928"/>
          </a:xfrm>
          <a:prstGeom prst="rect">
            <a:avLst/>
          </a:prstGeom>
          <a:noFill/>
          <a:ln w="9525">
            <a:solidFill>
              <a:schemeClr val="tx1"/>
            </a:solidFill>
            <a:miter lim="800000"/>
            <a:headEnd/>
            <a:tailEnd/>
          </a:ln>
        </p:spPr>
      </p:pic>
      <p:sp>
        <p:nvSpPr>
          <p:cNvPr id="10" name="TextBox 9"/>
          <p:cNvSpPr txBox="1"/>
          <p:nvPr/>
        </p:nvSpPr>
        <p:spPr>
          <a:xfrm>
            <a:off x="3059832" y="5301208"/>
            <a:ext cx="1368152" cy="369332"/>
          </a:xfrm>
          <a:prstGeom prst="rect">
            <a:avLst/>
          </a:prstGeom>
          <a:solidFill>
            <a:schemeClr val="accent4">
              <a:lumMod val="60000"/>
              <a:lumOff val="40000"/>
            </a:schemeClr>
          </a:solidFill>
        </p:spPr>
        <p:txBody>
          <a:bodyPr wrap="square" rtlCol="0">
            <a:spAutoFit/>
          </a:bodyPr>
          <a:lstStyle/>
          <a:p>
            <a:r>
              <a:rPr lang="en-GB" dirty="0" smtClean="0">
                <a:solidFill>
                  <a:schemeClr val="bg1"/>
                </a:solidFill>
              </a:rPr>
              <a:t>Thumbnails</a:t>
            </a:r>
            <a:endParaRPr lang="en-GB"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5486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0" y="87015"/>
            <a:ext cx="9144000" cy="461665"/>
          </a:xfrm>
          <a:prstGeom prst="rect">
            <a:avLst/>
          </a:prstGeom>
          <a:noFill/>
        </p:spPr>
        <p:txBody>
          <a:bodyPr wrap="square" rtlCol="0">
            <a:spAutoFit/>
          </a:bodyPr>
          <a:lstStyle/>
          <a:p>
            <a:r>
              <a:rPr lang="en-GB" sz="2400" dirty="0" smtClean="0">
                <a:solidFill>
                  <a:schemeClr val="bg1"/>
                </a:solidFill>
              </a:rPr>
              <a:t>The 3 P’s</a:t>
            </a:r>
            <a:endParaRPr lang="en-GB" sz="2400" dirty="0">
              <a:solidFill>
                <a:schemeClr val="bg1"/>
              </a:solidFill>
            </a:endParaRPr>
          </a:p>
        </p:txBody>
      </p:sp>
      <p:sp>
        <p:nvSpPr>
          <p:cNvPr id="3" name="Rectangle 2"/>
          <p:cNvSpPr/>
          <p:nvPr/>
        </p:nvSpPr>
        <p:spPr>
          <a:xfrm>
            <a:off x="179512" y="692696"/>
            <a:ext cx="1656184" cy="43204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51520" y="692696"/>
            <a:ext cx="1512168" cy="369332"/>
          </a:xfrm>
          <a:prstGeom prst="rect">
            <a:avLst/>
          </a:prstGeom>
          <a:noFill/>
        </p:spPr>
        <p:txBody>
          <a:bodyPr wrap="square" rtlCol="0">
            <a:spAutoFit/>
          </a:bodyPr>
          <a:lstStyle/>
          <a:p>
            <a:r>
              <a:rPr lang="en-GB" dirty="0" smtClean="0">
                <a:solidFill>
                  <a:schemeClr val="bg1"/>
                </a:solidFill>
              </a:rPr>
              <a:t>Production</a:t>
            </a:r>
            <a:endParaRPr lang="en-GB" dirty="0">
              <a:solidFill>
                <a:schemeClr val="bg1"/>
              </a:solidFill>
            </a:endParaRPr>
          </a:p>
        </p:txBody>
      </p:sp>
      <p:sp>
        <p:nvSpPr>
          <p:cNvPr id="6" name="Text Box 5"/>
          <p:cNvSpPr txBox="1">
            <a:spLocks noChangeArrowheads="1"/>
          </p:cNvSpPr>
          <p:nvPr/>
        </p:nvSpPr>
        <p:spPr bwMode="auto">
          <a:xfrm>
            <a:off x="251520" y="1268760"/>
            <a:ext cx="5943600" cy="4770537"/>
          </a:xfrm>
          <a:prstGeom prst="rect">
            <a:avLst/>
          </a:prstGeom>
          <a:noFill/>
          <a:ln w="9525">
            <a:noFill/>
            <a:miter lim="800000"/>
            <a:headEnd/>
            <a:tailEnd/>
          </a:ln>
          <a:effectLst/>
        </p:spPr>
        <p:txBody>
          <a:bodyPr lIns="91438" rIns="91438">
            <a:spAutoFit/>
          </a:bodyPr>
          <a:lstStyle/>
          <a:p>
            <a:pPr algn="just">
              <a:spcBef>
                <a:spcPct val="50000"/>
              </a:spcBef>
            </a:pPr>
            <a:r>
              <a:rPr lang="en-GB" sz="1600" dirty="0">
                <a:latin typeface="Calibri" pitchFamily="34" charset="0"/>
                <a:cs typeface="Calibri" pitchFamily="34" charset="0"/>
              </a:rPr>
              <a:t>For a graphic image to be considered a ‘production’ graphic it must convey certain pieces of information which would be of use to someone like a technologist, engineer, architect etc.</a:t>
            </a:r>
          </a:p>
          <a:p>
            <a:pPr algn="just">
              <a:spcBef>
                <a:spcPct val="50000"/>
              </a:spcBef>
            </a:pPr>
            <a:endParaRPr lang="en-GB" sz="1600" dirty="0" smtClean="0">
              <a:latin typeface="Calibri" pitchFamily="34" charset="0"/>
              <a:cs typeface="Calibri" pitchFamily="34" charset="0"/>
            </a:endParaRPr>
          </a:p>
          <a:p>
            <a:pPr algn="just">
              <a:spcBef>
                <a:spcPct val="50000"/>
              </a:spcBef>
            </a:pPr>
            <a:r>
              <a:rPr lang="en-GB" sz="1600" dirty="0" smtClean="0">
                <a:latin typeface="Calibri" pitchFamily="34" charset="0"/>
                <a:cs typeface="Calibri" pitchFamily="34" charset="0"/>
              </a:rPr>
              <a:t>Production </a:t>
            </a:r>
            <a:r>
              <a:rPr lang="en-GB" sz="1600" dirty="0">
                <a:latin typeface="Calibri" pitchFamily="34" charset="0"/>
                <a:cs typeface="Calibri" pitchFamily="34" charset="0"/>
              </a:rPr>
              <a:t>Graphics are concerned with telling us as much information as possible about a product.  For example, it would be of benefit to know things like dimensions, moving parts, cross sections, weight, material selection etc.</a:t>
            </a:r>
          </a:p>
          <a:p>
            <a:pPr algn="just">
              <a:spcBef>
                <a:spcPct val="50000"/>
              </a:spcBef>
            </a:pPr>
            <a:endParaRPr lang="en-GB" sz="1600" dirty="0">
              <a:latin typeface="Calibri" pitchFamily="34" charset="0"/>
              <a:cs typeface="Calibri" pitchFamily="34" charset="0"/>
            </a:endParaRPr>
          </a:p>
          <a:p>
            <a:pPr algn="just">
              <a:spcBef>
                <a:spcPct val="50000"/>
              </a:spcBef>
            </a:pPr>
            <a:r>
              <a:rPr lang="en-GB" sz="1600" dirty="0">
                <a:latin typeface="Calibri" pitchFamily="34" charset="0"/>
                <a:cs typeface="Calibri" pitchFamily="34" charset="0"/>
              </a:rPr>
              <a:t>These drawing usually come in the form of Orthographic Drawings, Sectional Views, Exploded Views, Assembly Views, Perspective, Isometric, Sections, Stepped Sections, Cut </a:t>
            </a:r>
            <a:r>
              <a:rPr lang="en-GB" sz="1600" dirty="0" err="1">
                <a:latin typeface="Calibri" pitchFamily="34" charset="0"/>
                <a:cs typeface="Calibri" pitchFamily="34" charset="0"/>
              </a:rPr>
              <a:t>Aways</a:t>
            </a:r>
            <a:r>
              <a:rPr lang="en-GB" sz="1600" dirty="0">
                <a:latin typeface="Calibri" pitchFamily="34" charset="0"/>
                <a:cs typeface="Calibri" pitchFamily="34" charset="0"/>
              </a:rPr>
              <a:t> etc.</a:t>
            </a:r>
          </a:p>
          <a:p>
            <a:pPr algn="just">
              <a:spcBef>
                <a:spcPct val="50000"/>
              </a:spcBef>
            </a:pPr>
            <a:endParaRPr lang="en-GB" sz="1600" dirty="0">
              <a:latin typeface="Calibri" pitchFamily="34" charset="0"/>
              <a:cs typeface="Calibri" pitchFamily="34" charset="0"/>
            </a:endParaRPr>
          </a:p>
          <a:p>
            <a:pPr algn="just">
              <a:spcBef>
                <a:spcPct val="50000"/>
              </a:spcBef>
            </a:pPr>
            <a:r>
              <a:rPr lang="en-GB" sz="1600" dirty="0">
                <a:latin typeface="Calibri" pitchFamily="34" charset="0"/>
                <a:cs typeface="Calibri" pitchFamily="34" charset="0"/>
              </a:rPr>
              <a:t>In order for the drawings to be clear and concise to the manufacturing sector, the drawings are usually produced on AutoCAD or other CAD packages in the form of working drawings or 3D models.</a:t>
            </a:r>
          </a:p>
        </p:txBody>
      </p:sp>
      <p:pic>
        <p:nvPicPr>
          <p:cNvPr id="7" name="Picture 11" descr="SPSLAYOUTA"/>
          <p:cNvPicPr>
            <a:picLocks noChangeAspect="1" noChangeArrowheads="1"/>
          </p:cNvPicPr>
          <p:nvPr/>
        </p:nvPicPr>
        <p:blipFill>
          <a:blip r:embed="rId2"/>
          <a:srcRect/>
          <a:stretch>
            <a:fillRect/>
          </a:stretch>
        </p:blipFill>
        <p:spPr bwMode="auto">
          <a:xfrm>
            <a:off x="6588224" y="980728"/>
            <a:ext cx="2192288" cy="1722512"/>
          </a:xfrm>
          <a:prstGeom prst="rect">
            <a:avLst/>
          </a:prstGeom>
          <a:noFill/>
          <a:ln w="9525">
            <a:solidFill>
              <a:schemeClr val="tx1"/>
            </a:solidFill>
            <a:miter lim="800000"/>
            <a:headEnd/>
            <a:tailEnd/>
          </a:ln>
        </p:spPr>
      </p:pic>
      <p:pic>
        <p:nvPicPr>
          <p:cNvPr id="8" name="Picture 9" descr="whole_car_smooth"/>
          <p:cNvPicPr>
            <a:picLocks noChangeAspect="1" noChangeArrowheads="1"/>
          </p:cNvPicPr>
          <p:nvPr/>
        </p:nvPicPr>
        <p:blipFill>
          <a:blip r:embed="rId3" cstate="print"/>
          <a:srcRect/>
          <a:stretch>
            <a:fillRect/>
          </a:stretch>
        </p:blipFill>
        <p:spPr bwMode="auto">
          <a:xfrm>
            <a:off x="6588224" y="2852936"/>
            <a:ext cx="2183432" cy="1714703"/>
          </a:xfrm>
          <a:prstGeom prst="rect">
            <a:avLst/>
          </a:prstGeom>
          <a:noFill/>
          <a:ln w="9525">
            <a:solidFill>
              <a:schemeClr val="tx1"/>
            </a:solidFill>
            <a:miter lim="800000"/>
            <a:headEnd/>
            <a:tailEnd/>
          </a:ln>
        </p:spPr>
      </p:pic>
      <p:pic>
        <p:nvPicPr>
          <p:cNvPr id="9" name="Picture 14" descr="cad"/>
          <p:cNvPicPr>
            <a:picLocks noChangeAspect="1" noChangeArrowheads="1"/>
          </p:cNvPicPr>
          <p:nvPr/>
        </p:nvPicPr>
        <p:blipFill>
          <a:blip r:embed="rId4"/>
          <a:srcRect/>
          <a:stretch>
            <a:fillRect/>
          </a:stretch>
        </p:blipFill>
        <p:spPr bwMode="auto">
          <a:xfrm>
            <a:off x="6588224" y="4797152"/>
            <a:ext cx="2183432" cy="1714703"/>
          </a:xfrm>
          <a:prstGeom prst="rect">
            <a:avLst/>
          </a:prstGeom>
          <a:noFill/>
          <a:ln w="9525">
            <a:solidFill>
              <a:schemeClr val="tx1"/>
            </a:solid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486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0" y="87015"/>
            <a:ext cx="9144000" cy="461665"/>
          </a:xfrm>
          <a:prstGeom prst="rect">
            <a:avLst/>
          </a:prstGeom>
          <a:noFill/>
        </p:spPr>
        <p:txBody>
          <a:bodyPr wrap="square" rtlCol="0">
            <a:spAutoFit/>
          </a:bodyPr>
          <a:lstStyle/>
          <a:p>
            <a:r>
              <a:rPr lang="en-GB" sz="2400" dirty="0" smtClean="0">
                <a:solidFill>
                  <a:schemeClr val="bg1"/>
                </a:solidFill>
              </a:rPr>
              <a:t>The 3 P’s</a:t>
            </a:r>
            <a:endParaRPr lang="en-GB" sz="2400" dirty="0">
              <a:solidFill>
                <a:schemeClr val="bg1"/>
              </a:solidFill>
            </a:endParaRPr>
          </a:p>
        </p:txBody>
      </p:sp>
      <p:sp>
        <p:nvSpPr>
          <p:cNvPr id="4" name="Rectangle 3"/>
          <p:cNvSpPr/>
          <p:nvPr/>
        </p:nvSpPr>
        <p:spPr>
          <a:xfrm>
            <a:off x="179512" y="692696"/>
            <a:ext cx="1656184" cy="43204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251520" y="692696"/>
            <a:ext cx="1512168" cy="369332"/>
          </a:xfrm>
          <a:prstGeom prst="rect">
            <a:avLst/>
          </a:prstGeom>
          <a:noFill/>
        </p:spPr>
        <p:txBody>
          <a:bodyPr wrap="square" rtlCol="0">
            <a:spAutoFit/>
          </a:bodyPr>
          <a:lstStyle/>
          <a:p>
            <a:r>
              <a:rPr lang="en-GB" dirty="0" smtClean="0">
                <a:solidFill>
                  <a:schemeClr val="bg1"/>
                </a:solidFill>
              </a:rPr>
              <a:t>Promotional</a:t>
            </a:r>
            <a:endParaRPr lang="en-GB" dirty="0">
              <a:solidFill>
                <a:schemeClr val="bg1"/>
              </a:solidFill>
            </a:endParaRPr>
          </a:p>
        </p:txBody>
      </p:sp>
      <p:sp>
        <p:nvSpPr>
          <p:cNvPr id="6" name="Text Box 5"/>
          <p:cNvSpPr txBox="1">
            <a:spLocks noChangeArrowheads="1"/>
          </p:cNvSpPr>
          <p:nvPr/>
        </p:nvSpPr>
        <p:spPr bwMode="auto">
          <a:xfrm>
            <a:off x="251520" y="1268760"/>
            <a:ext cx="5943600" cy="5047536"/>
          </a:xfrm>
          <a:prstGeom prst="rect">
            <a:avLst/>
          </a:prstGeom>
          <a:noFill/>
          <a:ln w="9525">
            <a:noFill/>
            <a:miter lim="800000"/>
            <a:headEnd/>
            <a:tailEnd/>
          </a:ln>
          <a:effectLst/>
        </p:spPr>
        <p:txBody>
          <a:bodyPr lIns="91438" rIns="91438">
            <a:spAutoFit/>
          </a:bodyPr>
          <a:lstStyle/>
          <a:p>
            <a:pPr algn="just">
              <a:spcBef>
                <a:spcPct val="50000"/>
              </a:spcBef>
            </a:pPr>
            <a:r>
              <a:rPr lang="en-GB" sz="1600" dirty="0">
                <a:latin typeface="Calibri" pitchFamily="34" charset="0"/>
                <a:cs typeface="Calibri" pitchFamily="34" charset="0"/>
              </a:rPr>
              <a:t>Promotional Graphics are extensively used by the sales and marketing departments of companies.  This is where the product or design is displayed, advertised and put into the market place.</a:t>
            </a:r>
          </a:p>
          <a:p>
            <a:pPr algn="just">
              <a:spcBef>
                <a:spcPct val="50000"/>
              </a:spcBef>
            </a:pPr>
            <a:endParaRPr lang="en-GB" sz="1600" dirty="0">
              <a:latin typeface="Calibri" pitchFamily="34" charset="0"/>
              <a:cs typeface="Calibri" pitchFamily="34" charset="0"/>
            </a:endParaRPr>
          </a:p>
          <a:p>
            <a:pPr algn="just">
              <a:spcBef>
                <a:spcPct val="50000"/>
              </a:spcBef>
            </a:pPr>
            <a:r>
              <a:rPr lang="en-GB" sz="1600" dirty="0">
                <a:latin typeface="Calibri" pitchFamily="34" charset="0"/>
                <a:cs typeface="Calibri" pitchFamily="34" charset="0"/>
              </a:rPr>
              <a:t>Promotional graphics come in the form of posters, advertisements, leaflets, flyers, displays etc.</a:t>
            </a:r>
          </a:p>
          <a:p>
            <a:pPr algn="just">
              <a:spcBef>
                <a:spcPct val="50000"/>
              </a:spcBef>
            </a:pPr>
            <a:endParaRPr lang="en-GB" sz="1600" dirty="0">
              <a:latin typeface="Calibri" pitchFamily="34" charset="0"/>
              <a:cs typeface="Calibri" pitchFamily="34" charset="0"/>
            </a:endParaRPr>
          </a:p>
          <a:p>
            <a:pPr algn="just">
              <a:spcBef>
                <a:spcPct val="50000"/>
              </a:spcBef>
            </a:pPr>
            <a:r>
              <a:rPr lang="en-GB" sz="1600" dirty="0">
                <a:latin typeface="Calibri" pitchFamily="34" charset="0"/>
                <a:cs typeface="Calibri" pitchFamily="34" charset="0"/>
              </a:rPr>
              <a:t>In order for a piece of promotional work to be effective, it must attract the consumers attention and make them want to look at it.</a:t>
            </a:r>
          </a:p>
          <a:p>
            <a:pPr algn="just">
              <a:spcBef>
                <a:spcPct val="50000"/>
              </a:spcBef>
            </a:pPr>
            <a:endParaRPr lang="en-GB" sz="1600" dirty="0">
              <a:latin typeface="Calibri" pitchFamily="34" charset="0"/>
              <a:cs typeface="Calibri" pitchFamily="34" charset="0"/>
            </a:endParaRPr>
          </a:p>
          <a:p>
            <a:pPr algn="just">
              <a:spcBef>
                <a:spcPct val="50000"/>
              </a:spcBef>
            </a:pPr>
            <a:r>
              <a:rPr lang="en-GB" sz="1600" dirty="0">
                <a:latin typeface="Calibri" pitchFamily="34" charset="0"/>
                <a:cs typeface="Calibri" pitchFamily="34" charset="0"/>
              </a:rPr>
              <a:t>Promotional Graphics are strongly linked with the A–Z of Desk Top Publishing, and a good promotional graphic will hit many of the criteria described in the document.</a:t>
            </a:r>
          </a:p>
          <a:p>
            <a:pPr algn="just">
              <a:spcBef>
                <a:spcPct val="50000"/>
              </a:spcBef>
            </a:pPr>
            <a:endParaRPr lang="en-GB" sz="1600" dirty="0">
              <a:latin typeface="Calibri" pitchFamily="34" charset="0"/>
              <a:cs typeface="Calibri" pitchFamily="34" charset="0"/>
            </a:endParaRPr>
          </a:p>
          <a:p>
            <a:pPr algn="just">
              <a:spcBef>
                <a:spcPct val="50000"/>
              </a:spcBef>
            </a:pPr>
            <a:r>
              <a:rPr lang="en-GB" sz="1600" dirty="0">
                <a:latin typeface="Calibri" pitchFamily="34" charset="0"/>
                <a:cs typeface="Calibri" pitchFamily="34" charset="0"/>
              </a:rPr>
              <a:t>Promotional Graphics are usually created on software packages such as Corel Draw, Adobe Photoshop, Microsoft </a:t>
            </a:r>
            <a:r>
              <a:rPr lang="en-GB" sz="1800" dirty="0">
                <a:latin typeface="Impact" pitchFamily="34" charset="0"/>
              </a:rPr>
              <a:t>Publisher etc.</a:t>
            </a:r>
          </a:p>
        </p:txBody>
      </p:sp>
      <p:sp>
        <p:nvSpPr>
          <p:cNvPr id="1026" name="AutoShape 2" descr="data:image/jpeg;base64,/9j/4AAQSkZJRgABAQAAAQABAAD/2wCEAAkGBxQTEhUUEhQWFBUVFRgYFxUVFBQUFBcVFxUWFxUXFxQYHCggGBwlHBYUITEhJSksLi4uFx8zODMsNygtLisBCgoKDg0OGhAQGywkHyQwNCwsLCwvLCwsLCwsLCwsLCwsLCwsLCwsLCwsLCwsLCwsLCwsLCwsLCwsLCwsLCwsLP/AABEIAQMAwgMBIgACEQEDEQH/xAAcAAABBQEBAQAAAAAAAAAAAAADAAECBAUGBwj/xABJEAABAwIDBAcEBgcGBQUBAAABAAIRAyEEEjFBUXGBBRMiYZGh8AYyscEjQmKC0eEHFFJykrLxFRYzU6KzJGNzg8I0RJPD0iX/xAAaAQADAQEBAQAAAAAAAAAAAAAAAQIDBAUG/8QAKxEAAgIBAwQBAwMFAAAAAAAAAAECERIDITEEE0FRMmFx8COBsRQiUpHB/9oADAMBAAIRAxEAPwDyzamhIIjWrM5yMqMohUHIAk1JzEzAphAEHNRGsls7rHgdPXeFF25Ox+We8QfXh4IAi87E7my0O3HKfkfCf4VHKnQBEpZlMBQhAD07lTIUYR6jJgj6w/1D3h8/vBICoU6n1aWVMCLRNk4apNpor2ylYWBLFFEcEMpgEa5PKEHIgSAkFF7Ug9OSgQJMp5UkxibZSBUJUg5IBnKJUy5RGqYEQVMPUXpggYQmUxSakNZQIkxFNLskjZrz0PreE+UTbTUc9nLTkj0BAJ1EEEdx0PIweMKWyWypkunbSlXhQlgI1Bynndp8nDkEINSsVjdQInZME7p0PkfBALCDGhB8CFZa4tBH7Qg+IPxATzmIm1gCeAieMQlYWDxFPRw0cJHwI5EHyQcqsVGuHYP1XHxsD8AkyJvpt4bU7CwLQpwpVKZa4g6gx/RPXZodh+Is4fPgQlYAHNQSxW8qEWJpjTAZbJtEbIommqsqwJU0SpRsHcjxH5R5qAsmBDOUyufq7DfOBOzd3JIAqFO0p6oUdEAScohSUmhAA3BSptnl6KdwlTpWg99/XeJ8EAPlsk1sK22kJIm0SDykeVuKA8XUWTY7W7FbwQAd2vdNncDt5a8QEup7IeNkNPAyWHyc37iTmQe4iRwPqORUtksLT7DnNdcEOY6L8CODg08kKoJM74njtPM35qVJmY5d4kcReOYnnCLRiROhsTuB28teSkkAKco7qHZDhwPEaeI+BTOYQSDYgkHiLFWsAJJYfriB3PF2ect+8UrFZVxFKWtcNfdcNtvdP8MD7pVTL3K6CChVWXTsaY1QhwaYuG5Sd8e6fCB90J2tBaWnaQWnc7QjgR/KEogKIagYBrLohpq3iKWj/wBoX/fFnfJ33kB7rIsVlV7FLDtEwbB1p3ToeRgojRJSNBVZVgX0yAQbQYI7xP5oJo7Vs1Ghxa6R2xlf3PEDMe73HfxKvTw5OZsdq8D7TPeb4TzAQpAmUA0d/gEkbq0lWQ8iiUgEpTFyoslCaU7QtnoDosVC+o9j30qLC5zWAlzz9VgjaTZAGO0KzhaUuymwdbmfdPjHmtb+06YpvqVOjW0W0wP8SrUaXuJhrGAs7RiTuACpVOmqNenLcM2hBhrhULy7eIIFhI/iSYNFXSx2aotNmoWkx1HD4c4nEM61z35aVIuy5zq95MGwHmRvR6fTLXUGV29GtcHOLGtZUqOcQ25cYpwACQ25k8lDuicdrBdHRkcHaAEHb2HEQ77r8h4OcgBmamY1p3jexxg+DiD98ouJ9rKNHLm6PDarg7Mw1XDLTcIbmBZMulxjdlO1SxvtNTo1BS/UKZqFrZa2s8lrnj/DPYu6CJA3wpph22V8M3WDDm9tvFtz5CfuhFqsBJLNCMwA2WlzeV+TUbD+01E4ltGjgabn5gM5ruy5gJeZye40h19oE9ybo72vw5rwMFTyMcXOqCq+BTYe04As2iwB1JA2pU/Qdtlip0WA1pr4ijRc5ocG1ajWvLNAYJmLeSjjeihTDfpWmo6n1rWN1NKYDwdLnTxXMUnHpDFVsTXOSkwGo8iDkpttTptkQTYNEi8d6hh8dVr4mpjHns0hmdJyjLGSnRBDdXDs6bym4v3x/Phfn0L7aNio8ucXHUmTxOqIUqPtfQ6tz3YFoDYa36Z3bednuaBoJP3RtTu9ssO1jXnAMl5OVvXGMgsXHs7XWH7ru5GMvRm9Jk208zSNoGYcveHhJ+6h4enmJb+1p+8NBzuOaN0j7V0qWQPwFPM9geWCs/MwO90O7FnEQY3EKTPaikazaNPo9rqhIafpnWqHUCG6N0J7ilTqwWkxVaPZa7Y7X94QHfI/eVIsWxiPaLK51F3RoawPjrc9UM7MjM0uYJkTbbZU2lrxnbYFKzOSxKjKRJ70spWjTIkHd4x3d6C9sg9x8QdD4/EIsnIptYj4apB3GQQT9VwNnfGUzSllBTHY9ZlLMbvbc9mB2b+7y0TI4xDtrWHvLZJ7ydpSQO0cwSkwJkQWXQbkcy0Olq3W4ajQY4MY0lzxDiX1DYEwNAJjiVQYLrdw1UYPDPxToNRxNPDggHtx2qkHUNF+JbvSGuTExPRRfTpsazIKYMuFKoX1HOMlzjlFoAAGyO9Gw/R7y5v0dQMbAaCwgkbSbam55q7gOncc7DvqOr1S95DaOaqymyx+kfLiM0RlAFpcdyc+0GLp08tbHOZVfDgP8XLSiWkOYCAXG+swB+0k/QP0H9oMTiKj2tZ2KTGgU6fUZiBAzGSw3JE+G5ZXSHRxrV+sdTLWS36OnSeOy2BE5RJO13fyWg/2lxTWmg7Eup1RVkvLXuqvDmtyNADew285dSTeIhApe0WNq120KOLeQCQasgAgSalUn9kAGO5o3qN+fz+Bor4Xo6oyuK72F5BzBpp1QzMPctlPZaY7P2YQ8L0XVzvqHO+o4OIf1VSz3e88296C6O8g7Faf7V4mpXeKeKrNw7JJJfLurbALrj3nGIG94CP0R7UY2tVfVfWqikyXZGPbTZmM9XTzkgNE7dYB2pPJK36/ED4M/BdHVKNOq1rTmqtydYadSWsJ7bQMurrAndO9Uuk8G7D020YOetD3HKRLASKbADc9oFx78u5bNP2ix9FjqtbEONiyk3rKdQOqEXJDZEMBzX2lm9AodI4jEBrq1V9SqP8AALgHmnDhLhtvBA4TuTtp2+Pz+AvyT/s+p+qDD0gQC/PWcGPd1jgBlAIHujtcYBQq3RVQ4dlFjXta1xe8mm/M+oRAJAFgG2A7yrfS3tBjsLFH9aqGq7K5wEA0xEsZGocZk92XeULE+1GPzsw9LEVXVAYeWntOqu95s/stgDdIcdqlKVJ39R7lSv0E92RuWoKbABApPzEm73bsxPfoGjYiUuiHGu2pUY5zARFMU3xlbZrCSNAAO885Wn0h03jusIpYqo2kxozvdXpucco+kqFgcSLzDR3DVB6L9qsXVqPqPxFVuHotzPDXQS0dmnTBj33GBPEouWN3+P8A6Svoyk7ousaz61TO6o4lwPVPyh50JkaN1AG4bEE4OrgqT6pac1WaTahD2mnIJeQC25LZEzaTys4L2xxoD6zsRUytsxpMtdUdOUX1DRLjO4Dajf2tXrYRz8binFtR2WgypmqNLmEZ6mQA2aDlB3k7k2pLnjYe5ndCdGvhuVri58EkNJhmrRI3+9/Cuu/UHtAAY6B9k/gudxPtLicPTa2ni3uNQAghpZkpgkNADhILiJ4AftK9jemekG06TW4it11zVz1qbSC6MjG0y6bC8kSS7uSkm3brcznDLdsulrmmXAjuIiRu5iVJjMriHXaRBI2tcJDh/pcOAQuicdVruyVnmpaDUcZ7RvM7gY5BHq0jMGezaDsjZ8VFmEtnRWq0DY7HCeehHj5EKTWLSo0Ja5u0dtvIdsc23+4qFQwi7Juwcd6SWfuSTA5tqm5QF04+C6DrCUwjdI1euFMPaHdW3K0ZnAATJgAgT39wQWlHpBJsm6AV8OX5czA4MaGN7VSAwTAAzWGvijNwZL+sDGZw4ESXb4blaTFiGiNByVum+LbxHryVhlLM0jaBmb3xqPh4FRkyc2ZrsCXCtUDR10Oc05nklxMvIk+9BdHeqHQ2GcIY3364DT2i0Cm8iAS28GxPdHet3PJLtCTNt5T4HBjrM1jLhOYmNbyd29Tb4ZXcpAaPs3Uylgp0wHw4/SntZTAvn07Ux+CKfZetkFPIzJOfL1rsuY5mEntQSMhG2ARvXTMoNEdnDx3PJ1G06x6sruGw7SC0toy2Xt7Rc20B4PIAwf2T3JORHcZx7vZGq9ob1dMimDlAqGILpOj9TMyd3BbfQXs7VpxWIZmaYjM2GgDsnXTUfdV9gh4c1tAQdjyGnlu1EckUES8U20spdlgvIkS2DreJ17ipk72IlNs5jpH2eqHEOrBrHPLy/OahPaLtbu3kRb4KOF9kazHE0msDshkiq7Nld2agBzaxPKV1LqY1LKF9zjvOgGnJWcLSa14htE206wxoARwMnz4oypB3WcR/c6o0mnkpDOQD9I4yBLhcOsLA+Cn/AHTqhnVZaeUnPlFQwSBEk5gdDp+a7rFUmEDKKJyyJzn3ARkPG8X3DYq7cOJNqJ+tBebB2wHuiY2SlmxPWkcV/c6q5ob1dKGE9nrCILg0kntXnsie6Nis4r2KrPbTLm03gNyNHWu7GW+SMwjWeZXZ0WNGbsUSBex1G5p2q6KDSNKQznY6we27SdwIBb35juUvVYLWkedO9kKxeKmSnmBBBzusWxlgAkQIsPs6IVf2WqtcajmsD3OMvzuc7M6ZN3G5k3K9DotbYZaXa2ZjZ0EiZ4RuuqGNw/ZBIp2OU5DJ0tI2aHmjuMl60qMHBYXIzLE7yr1ZzXFr9pHaH2hY+Ig8ypFtlGnSueCmzHIarRLSSNkEH7J0PmPFZ78PN1p1nyxovLZE72zIHIz5bkzaFhKFKhqVGX1CZaBpJKsh5HBNRBTkTu+B9eaE1WaDoN9NvDauxncyLGI7RuSoi8bDaeOh8Y80Wm3fqobJbC0RKLVMtHEj4W8wefcgAkERaNverlVke77rwHjuiQQOBzjkoIYOk1X+jx2myQO0LkSNdo2hBw9NXKdGCCLEEEbbjRQ2ZNmtRqMzxmojd9GRtI5EWO1WWVAHNM0WvYSCMhFxLRxBafJZr8XUJkkE3vlb9aMxNtbC6vs6QqO7ZILmwD2W3afdJjcbcwpbQnJBcrYDh1LY1GS8kQQdcwg+XdKak4Ek/QQfsW7oEI1Cu5xgkSRbst1+raNunNVH0y4ydT3AfBZ5ozcyzTcCb9TyZtuI07p58kRxAILTSsZkMNjBItGkwg0sKYzbj/Q/FWDRETz5H8CCFm9QnJhK4h2ZppQ7TsxZxvPAz4J8wBF6I4MPM6buGgTU2SC3aO0OH1vKDyKG6ip7onNhWOAJE0iBYHISSBp5I/Wg5m9g2zAtbAmLgj1YlUX0og+ra/LxU2OhwO7ZvG0cxKTnYu4J9SwcGUzM6sFnAyfIjxRX1y6+RnaEOlg98XB5wQp0WNJcyeyT2TuInL5EjmoNdlkRrY8QdUu4x5MovwnZBHA8fXwKE3DkcFryL7nDwcPznk5B6mZbtIt+8NPG45pLUfAqMx9IHYidX2DvZ/KfwP8AMk6miYU5XCfdMh3A2PxlaWJMo5QkrtTBEEjWDqNCknmh2eUyi0woorV6bPTYcC3w7wfwPxU26obHEiN3zR2MkcPnp64LNkMmaZBg+u/gtLDPGSNrHBzJ2zAe3yaeR3oQbmYDtZDT3i5YeVxyaiilodjhI+BHIgrNszky0WCezps4ESAe8aclawzFUoMV6iVlIwkwmHpSS3abt4i8cxPOFZwFnX909l3A7eWvJM1p7Lha/g4egVawbAXZTo607jsPjCylIzsbqSJ3sdB4TY+PxCt1WAuzD61yNzvred+aHh2w+DMe67hofDXkik5SRuMLGbZN7BKQglpsDYnjofGCnpgAFrrQb8DZ3gcruRTVWy0HaDB/8fmOQSLcwk6jXnofj5LO6GFp0iAdjma/u6H5+KG1qLhamVwm4Nj3g2UY0OzQ/j4fBS3ZdKgTtCN+ncfXyQsitNpzPdfjGv4qJCMqIcLIZFGveN8X4i0+EIgCk5iSlQ3G0CpAqbrGdyJFuCg66L3HjSoFjmDOY238fU80PquzbnxFvmPFWnNlgO1tjwPun4jwQqdjfTbwNitMiGt79lT9XSV52GfNmk94Fj3hJPNixfo8XJRmOQi0o9Ni9pnrMPSardFmvq3qEOg0W3TB56fPwWj+qlpg8jvBkfispMxkwmCZIPePMXH4c1oUKYNMj7zeNmvbx908u9AwtLYFcoHskd4I7jofEfALGTMJMjh7Ed3yV1lIE2EDZ+CTaMR3iR68VdwtAEd4t46eduYWMpGLY1FsW2GPKfxKKaWW3qNhUh3Kx1eZsjVtjw1B+I8FzuRnzwBBnW6I1oUmUTEojWEXWcpFRg/Is507oPL+gSYFMkTbf5bk7mQTGmzgs2zZRGyo2S/c8cg4fn5OQmtRmOGUtP7w47RzHwSUi0iGFHjqOI2cxIUasAmLjZwTsdGinWpXkaESPmORlKx1tsDcBY7/AI7fx5pk+VSdTvxEj14pWKiDDeDobH8eVjyU2UrxHL7Q2c9PvBRc1ENSSJ7p8Injp4KlIKAvZGmnyNwhOarjm9u9pse47eU3QalIgmdmqdkygM3FPAABMCySjlSTzF/d7PGSUWi5VnNU6S+gZ3NGtgCM0GwcI4bjyMea6DDnrKIP1qdj3gflH8DlzOHC2ujqxbOXaIPrxHAlc8zCZo4FwBGwaE7u/kYPJaAwoD4tD9NwMwRycCOCzaVAi3dI4HRa2Epjqy0m7TmbzgOH8p5Fc82c7YVvuRHunnB/MeYUsOCJjaPz+Xkj4JoJE7RB4b/CDxarGHokOy7ZjmDbzXPKVGdNkHU9HftX5/WHjfmETBvymYkGxG8ItEGMhGpt3HT8Aohp3eSxcmWo00w9JskgbdPiB8uaC8I5puBsDFiCiNw7jJIWbs3xvYpBqJTbs3o72RqWji4BSFO3ESCLg8Dw+Cl35Q1ArFqdrUeuyYdv1/eGvyPNDhS2PGmMWKdF0HgpQk5lgeR+XruU2VjRGoL202IjGyO9vaHDb8vNQRhpbUfA2Pn8UJjSAVWXtpuQixWS1QNkshOJBEqXPfF++NvgoBMDeVSYhrJJiEk7JPEXqdE3TQCiYemJX0z4OhmmC1lGpVLc2TLDZyzme1usW1nkqjfaqNMOzm9x+QVnHH/hK/8A2/8AdYuXAlLThGS3K04KS3Old7cVoAbRoCJ+rUJjWPfHekPbjE7BRHCmfm4rmo9QE0n1Kvs6fovtQ9HS/wB+MbMtqMb+7Sp/MFD/AL444/8AuHcqdEfBi57Md/mlPqypaWn/AIr/AEUtOK8I6RvtVinw1+IqtJdeoHZYna5oEQO6FQq9O4pxl2Jrk/8AXqf/AKWX62pH16ITWnFeBqKRdqdI1jrWqnjVef8AyVfGyIFQk5mhwkl3ZcJae6yA71otd3R36x0lTwwJAdVo4eRctDQym4jhDjyRsmD2ZjZmbvJd77B0sY3DnEYeu1tEVTTNGqHPaXBrXkhg933xdpBlblX9GvRrJDq+LdG51Fv/ANZVjF9RhsM3C4YP6tudwNRwc5xfdxcWtA2ACyw1dWMo4rc5tbqIxi6e50WCxRqUg4gNkmQDIBaS0kHcVaYFneynaw1Im8l44jOQOcLUe0ajgeI/KPNfN68cZtLwTC3FNkRSkW2fA/n8VEi3Gx+IVnCuEnh/X8eSDUeJkLPxZTSBlllKi4bfQI7QRgLjc74G3kfgoOpQYOoRutwoi21kqgU8u9QN7KRgYTFTypk7M6I5Uka+7ySTyHieENVmjqFWBV3DslfUy4KkXMe3/g65H/L/AN5keu5ctS28vmut6QYf1Ouf+kDx66n68VyNHV3JVocM00fiEcPXoITh6sjlBetjYh62p/Xqyb1sT+tqBi9bE/ram9epCXrYmBY6OpZ61Jh0dUY08C4A7Ny6P9GrTW6XbUAnKa9Y8qdQt/1OasLoZ0Vc37FOq/b9Wk8t/wBWVV+gunK+DqGrhqnVvLCwuysd2SQSIeCPqi6ze7ZD5PZOkqDw8mDqD8/x8VzHSDu1rAuL2yk6SfuhVfZ39JNV9RtPpDLUpOOXrgxrKlIkiHHIA1zBtETFwbQd72j6OyPLTv2aQfwMnmuLtvTlueR1Gg9N34Nv2K/9BSP2qv8Auvj13Le1+/5PHr/UsL2OZ/wVMbnVDyNQ/l5raY+0d88CvE6l/rSO6DuKIhx2bExCNWIJkbdeO1QXOyqJ0vdg7L8tvyRHvzXKjSPls3jaPBQqjKY8OGwqrpDBP1UYU1JjVAqIaA96i0K46npud5H+vkqzmwU5JoGiw0nY4RyToEJKsmM8FphauDbf8llsN1sdG6jbvlfTzInwaHSjYwGJ7+pv39fT/NcJh9Xet69D6cf/APz64Gn0XL6emvPKGrvW9V03xf3L6b4/uGPrRCcin1qgv9aLoOgZN62JevUFOgYvW1I+vRS9bEvW1MA+DxOTP2Q4PYWETFi5pOl/qxzS/WtzKYG7qmx4kE+ar+tiXr1CnFEuCbti6RptGVzRAe2Y2AglrgO6QvXunHl2GwznGHnC0HOmxzGgwnx7S8qq4V1SrRoM99wp0wPt1XTHi8L1r21c3MQ33GAUwBuYIZ/KVz63CRxdW/0jY9lGg4Km4T79TzqOnzkcwtLLCp+wRAwDA7ZUq8wajgfkeS08mo8OWvkvnurj+q6NYL+xfYEW2TIkoe1crGFNocPUa+u9EcWkDukDhsUqDZsdvr4T5IMZTB2LThfRjBht1NpgolNoNt/x2KDm3U1W4UGIsR95vhfy+CrvuZ368dqKwmRv2KDFTdgNCSdJIDwSiLrWwBAMrIpBamDC+mmZTNLpl5OBr7vot/8AnU9FwtLU8l3nTTh/Z9cRH+FHf9NT9QuFp/L5q+m+L+5p0/x/ck71ohOPq6I8oJ9aLoOgXrYnHr0E3ral62IGP69SmSlKLTBjfFvGEAL1tRsHTBdLvdYMz9PdGzmYbzVfMrWN7DBSHvuh1QbR/l0+IBkje6NiTJk/B1P6K8F1uMqYup7uGaahOw1qmZtIfzu/7a0+n8SS4kmDm+Iv5QtnC9H/ANn4GnhiPpnfS4gf8x4aAzX6rcrbWkOO1cp0vU95ptbM0nboQPBx8VyyeU/seZ1Ms9RQXg9S/R02cAzd1lX/AHHW5aLcq4Ytgjisb9Ena6Mpk/5la8/81y680NfHeF5Ovp5akj0owqKRz1Ua2i8j8PW5KgL39Db8lcxVG0wqTVwSjjLchoM+W8Qf6IFV+Yzp6t67lYqDM0O+67loodWESTfHAAWhFq/IImUQhnWTpt4JVSAgXKT7md+vHb670zmQSE9MJK7piI5ElYhJXgFHz1hrlbvRlK9lg4M3XQ9HVADvC+j1DDUL/tCwHAYgjUdVI2g9dT1HNeeTAXr+FwtOpTdTe0GnUEPGnAjcQYM7wDsXmHtH0Q/CVjSfcasfsewmzu47CNhnuS6TUW8fJXSzTTiCxWDDarafWNg6vsA0Bzg7b9k7doCpPaA11+0HAAAyCIfmIO24Zf7SsVKzSRABguMAQIItNt8abERlz2Kbv/jHd38f4u6/ZT8s6lfsr40U88Ui4tj62syZ+X5KDGH9hx8fkFrUOj8Qfdw9Q9okG+hJO7W5vrpuhWx0LizpTY0d7mtI8SEbJcgZNGoWEfRCe8gaXOumi1W+0dZlGo1tNjRUa5jnTJyuhpbAt496N/dyuYLqtJpBm5zXgjZO8ozfZUm1TESLTkaTInZLRfVZyen5IenBvJrc5rCNDG9c8SAYptP16g2kbWtsTvMDaV136Megsz3dIYgE06Lvo81+txGua+oZIcftZe9Nj/ZFjiHGo9zIysDGZWtaNG3cSDtM6kk7V6P0VhqFbDU6dEOpigzKaALRA2uBjtBxkl2skystTWSjae5M28W1ych07jy973EzYnzkjwlcZ0tiLkd/Obz8fgvVKns9TDp6qZEXc87ALiYvHkqFb2cbYijT0FzTDjpvMrDT1YI4NGFSuR036GY/sylP+bW/3HLuAYsY17/jtXH+wzXU6b6ZgAPkNAgQ4Dd3tPiuuFWwkTs3rCU05Oj1Yu0VcUwbR/Tasevh4JC6B1PNE3GyNJ8VVxNAW2RblsXHq6OW4pKzKpmARsOv4qDx5KxWp3UKzbA8jxGnl8FySi0iKAtRKcExv047PXeoAKbVEWBNwloO6x+X4ckEohcoQqkwHzJKKSWQHz5h9Vu4GDqYuNhPHTcsKjErZwbgvppnPM6jo/ENkDrBxyuA+CvdJsp1WN6wMeG5i0upl5boDaNsbNwXOYcblr0Kpj8pXJJVLJHK3i7RWPRzYmm6m0H9miBaYkGOfLkrdDBO0NbdpnyyfujbAVvA4a5O/ZcAa3jv+S06VIbuOzw3rKfUtbG0ddsy6fQgOr5/j3BXaXQbO4jfDpi3dxWpSeB2fXij4eqyYzRB22HCdFj/AFMmbLVM+l0EDoW7wIcNP6eavUOggQRI75B28uC02X184Vqg0CwWf9Q7NopmKzoICRIEi4g3R8N0QGODmOgjQwfjHxWrXkREQdXETG60jx/FTpsI1Ft4/DYqzbYYblerhWntHLOhMGOXinGCBHn+Stuo8lBh2i99+irJphginhqWVxi0j+nzWk55iBE219cVXqMGaQNT5+rKIlp9eKjJxZSVbGgyQIgEeHkoVADw+fyQHV7JUzAPw0utHqJ7FEalG3H0VTeyJG9aXVgiNNv4+u5VajYF1hOImikWJgikJ8q5sSQSQYiFqbMivY6I9WkpymRSEfONHVbWFCdJfTahzzNug1WGm6SS5Gccjd6PK06RSSXna3yDTHYbq9ghcjuB5yR8gnSWR0aXJbpNAdAsIJjZMjTdqrFLXnv7kklLOuBZpaR+ewIzG2i8bpMeCSS6NLk0B0qhJdOwkDxKTGAB0CIJjwB+JKSSoSBYtvZdwPwSn3RvbtukkpkLyMw2UyezO4FJJZRKLNA3Hrah1RcpJLd/EAL2oYCSSwlyIYhOAkkpAnlCZJJXQH//2Q==">
            <a:hlinkClick r:id="rId2"/>
          </p:cNvPr>
          <p:cNvSpPr>
            <a:spLocks noChangeAspect="1" noChangeArrowheads="1"/>
          </p:cNvSpPr>
          <p:nvPr/>
        </p:nvSpPr>
        <p:spPr bwMode="auto">
          <a:xfrm>
            <a:off x="28575" y="-2560638"/>
            <a:ext cx="4000500" cy="53340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28" name="AutoShape 4" descr="data:image/jpeg;base64,/9j/4AAQSkZJRgABAQAAAQABAAD/2wCEAAkGBxQTEhUUEhQWFBUVFRgYFxUVFBQUFBcVFxUWFxUXFxQYHCggGBwlHBYUITEhJSksLi4uFx8zODMsNygtLisBCgoKDg0OGhAQGywkHyQwNCwsLCwvLCwsLCwsLCwsLCwsLCwsLCwsLCwsLCwsLCwsLCwsLCwsLCwsLCwsLCwsLP/AABEIAQMAwgMBIgACEQEDEQH/xAAcAAABBQEBAQAAAAAAAAAAAAADAAECBAUGBwj/xABJEAABAwIDBAcEBgcGBQUBAAABAAIRAyEEEjFBUXGBBRMiYZGh8AYyscEjQmKC0eEHFFJykrLxFRYzU6KzJGNzg8I0RJPD0iX/xAAaAQADAQEBAQAAAAAAAAAAAAAAAQIDBAUG/8QAKxEAAgIBAwQBAwMFAAAAAAAAAAECERIDITEEE0FRMmFx8COBsRQiUpHB/9oADAMBAAIRAxEAPwDyzamhIIjWrM5yMqMohUHIAk1JzEzAphAEHNRGsls7rHgdPXeFF25Ox+We8QfXh4IAi87E7my0O3HKfkfCf4VHKnQBEpZlMBQhAD07lTIUYR6jJgj6w/1D3h8/vBICoU6n1aWVMCLRNk4apNpor2ylYWBLFFEcEMpgEa5PKEHIgSAkFF7Ug9OSgQJMp5UkxibZSBUJUg5IBnKJUy5RGqYEQVMPUXpggYQmUxSakNZQIkxFNLskjZrz0PreE+UTbTUc9nLTkj0BAJ1EEEdx0PIweMKWyWypkunbSlXhQlgI1Bynndp8nDkEINSsVjdQInZME7p0PkfBALCDGhB8CFZa4tBH7Qg+IPxATzmIm1gCeAieMQlYWDxFPRw0cJHwI5EHyQcqsVGuHYP1XHxsD8AkyJvpt4bU7CwLQpwpVKZa4g6gx/RPXZodh+Is4fPgQlYAHNQSxW8qEWJpjTAZbJtEbIommqsqwJU0SpRsHcjxH5R5qAsmBDOUyufq7DfOBOzd3JIAqFO0p6oUdEAScohSUmhAA3BSptnl6KdwlTpWg99/XeJ8EAPlsk1sK22kJIm0SDykeVuKA8XUWTY7W7FbwQAd2vdNncDt5a8QEup7IeNkNPAyWHyc37iTmQe4iRwPqORUtksLT7DnNdcEOY6L8CODg08kKoJM74njtPM35qVJmY5d4kcReOYnnCLRiROhsTuB28teSkkAKco7qHZDhwPEaeI+BTOYQSDYgkHiLFWsAJJYfriB3PF2ect+8UrFZVxFKWtcNfdcNtvdP8MD7pVTL3K6CChVWXTsaY1QhwaYuG5Sd8e6fCB90J2tBaWnaQWnc7QjgR/KEogKIagYBrLohpq3iKWj/wBoX/fFnfJ33kB7rIsVlV7FLDtEwbB1p3ToeRgojRJSNBVZVgX0yAQbQYI7xP5oJo7Vs1Ghxa6R2xlf3PEDMe73HfxKvTw5OZsdq8D7TPeb4TzAQpAmUA0d/gEkbq0lWQ8iiUgEpTFyoslCaU7QtnoDosVC+o9j30qLC5zWAlzz9VgjaTZAGO0KzhaUuymwdbmfdPjHmtb+06YpvqVOjW0W0wP8SrUaXuJhrGAs7RiTuACpVOmqNenLcM2hBhrhULy7eIIFhI/iSYNFXSx2aotNmoWkx1HD4c4nEM61z35aVIuy5zq95MGwHmRvR6fTLXUGV29GtcHOLGtZUqOcQ25cYpwACQ25k8lDuicdrBdHRkcHaAEHb2HEQ77r8h4OcgBmamY1p3jexxg+DiD98ouJ9rKNHLm6PDarg7Mw1XDLTcIbmBZMulxjdlO1SxvtNTo1BS/UKZqFrZa2s8lrnj/DPYu6CJA3wpph22V8M3WDDm9tvFtz5CfuhFqsBJLNCMwA2WlzeV+TUbD+01E4ltGjgabn5gM5ruy5gJeZye40h19oE9ybo72vw5rwMFTyMcXOqCq+BTYe04As2iwB1JA2pU/Qdtlip0WA1pr4ijRc5ocG1ajWvLNAYJmLeSjjeihTDfpWmo6n1rWN1NKYDwdLnTxXMUnHpDFVsTXOSkwGo8iDkpttTptkQTYNEi8d6hh8dVr4mpjHns0hmdJyjLGSnRBDdXDs6bym4v3x/Phfn0L7aNio8ucXHUmTxOqIUqPtfQ6tz3YFoDYa36Z3bednuaBoJP3RtTu9ssO1jXnAMl5OVvXGMgsXHs7XWH7ru5GMvRm9Jk208zSNoGYcveHhJ+6h4enmJb+1p+8NBzuOaN0j7V0qWQPwFPM9geWCs/MwO90O7FnEQY3EKTPaikazaNPo9rqhIafpnWqHUCG6N0J7ilTqwWkxVaPZa7Y7X94QHfI/eVIsWxiPaLK51F3RoawPjrc9UM7MjM0uYJkTbbZU2lrxnbYFKzOSxKjKRJ70spWjTIkHd4x3d6C9sg9x8QdD4/EIsnIptYj4apB3GQQT9VwNnfGUzSllBTHY9ZlLMbvbc9mB2b+7y0TI4xDtrWHvLZJ7ydpSQO0cwSkwJkQWXQbkcy0Olq3W4ajQY4MY0lzxDiX1DYEwNAJjiVQYLrdw1UYPDPxToNRxNPDggHtx2qkHUNF+JbvSGuTExPRRfTpsazIKYMuFKoX1HOMlzjlFoAAGyO9Gw/R7y5v0dQMbAaCwgkbSbam55q7gOncc7DvqOr1S95DaOaqymyx+kfLiM0RlAFpcdyc+0GLp08tbHOZVfDgP8XLSiWkOYCAXG+swB+0k/QP0H9oMTiKj2tZ2KTGgU6fUZiBAzGSw3JE+G5ZXSHRxrV+sdTLWS36OnSeOy2BE5RJO13fyWg/2lxTWmg7Eup1RVkvLXuqvDmtyNADew285dSTeIhApe0WNq120KOLeQCQasgAgSalUn9kAGO5o3qN+fz+Bor4Xo6oyuK72F5BzBpp1QzMPctlPZaY7P2YQ8L0XVzvqHO+o4OIf1VSz3e88296C6O8g7Faf7V4mpXeKeKrNw7JJJfLurbALrj3nGIG94CP0R7UY2tVfVfWqikyXZGPbTZmM9XTzkgNE7dYB2pPJK36/ED4M/BdHVKNOq1rTmqtydYadSWsJ7bQMurrAndO9Uuk8G7D020YOetD3HKRLASKbADc9oFx78u5bNP2ix9FjqtbEONiyk3rKdQOqEXJDZEMBzX2lm9AodI4jEBrq1V9SqP8AALgHmnDhLhtvBA4TuTtp2+Pz+AvyT/s+p+qDD0gQC/PWcGPd1jgBlAIHujtcYBQq3RVQ4dlFjXta1xe8mm/M+oRAJAFgG2A7yrfS3tBjsLFH9aqGq7K5wEA0xEsZGocZk92XeULE+1GPzsw9LEVXVAYeWntOqu95s/stgDdIcdqlKVJ39R7lSv0E92RuWoKbABApPzEm73bsxPfoGjYiUuiHGu2pUY5zARFMU3xlbZrCSNAAO885Wn0h03jusIpYqo2kxozvdXpucco+kqFgcSLzDR3DVB6L9qsXVqPqPxFVuHotzPDXQS0dmnTBj33GBPEouWN3+P8A6Svoyk7ousaz61TO6o4lwPVPyh50JkaN1AG4bEE4OrgqT6pac1WaTahD2mnIJeQC25LZEzaTys4L2xxoD6zsRUytsxpMtdUdOUX1DRLjO4Dajf2tXrYRz8binFtR2WgypmqNLmEZ6mQA2aDlB3k7k2pLnjYe5ndCdGvhuVri58EkNJhmrRI3+9/Cuu/UHtAAY6B9k/gudxPtLicPTa2ni3uNQAghpZkpgkNADhILiJ4AftK9jemekG06TW4it11zVz1qbSC6MjG0y6bC8kSS7uSkm3brcznDLdsulrmmXAjuIiRu5iVJjMriHXaRBI2tcJDh/pcOAQuicdVruyVnmpaDUcZ7RvM7gY5BHq0jMGezaDsjZ8VFmEtnRWq0DY7HCeehHj5EKTWLSo0Ja5u0dtvIdsc23+4qFQwi7Juwcd6SWfuSTA5tqm5QF04+C6DrCUwjdI1euFMPaHdW3K0ZnAATJgAgT39wQWlHpBJsm6AV8OX5czA4MaGN7VSAwTAAzWGvijNwZL+sDGZw4ESXb4blaTFiGiNByVum+LbxHryVhlLM0jaBmb3xqPh4FRkyc2ZrsCXCtUDR10Oc05nklxMvIk+9BdHeqHQ2GcIY3364DT2i0Cm8iAS28GxPdHet3PJLtCTNt5T4HBjrM1jLhOYmNbyd29Tb4ZXcpAaPs3Uylgp0wHw4/SntZTAvn07Ux+CKfZetkFPIzJOfL1rsuY5mEntQSMhG2ARvXTMoNEdnDx3PJ1G06x6sruGw7SC0toy2Xt7Rc20B4PIAwf2T3JORHcZx7vZGq9ob1dMimDlAqGILpOj9TMyd3BbfQXs7VpxWIZmaYjM2GgDsnXTUfdV9gh4c1tAQdjyGnlu1EckUES8U20spdlgvIkS2DreJ17ipk72IlNs5jpH2eqHEOrBrHPLy/OahPaLtbu3kRb4KOF9kazHE0msDshkiq7Nld2agBzaxPKV1LqY1LKF9zjvOgGnJWcLSa14htE206wxoARwMnz4oypB3WcR/c6o0mnkpDOQD9I4yBLhcOsLA+Cn/AHTqhnVZaeUnPlFQwSBEk5gdDp+a7rFUmEDKKJyyJzn3ARkPG8X3DYq7cOJNqJ+tBebB2wHuiY2SlmxPWkcV/c6q5ob1dKGE9nrCILg0kntXnsie6Nis4r2KrPbTLm03gNyNHWu7GW+SMwjWeZXZ0WNGbsUSBex1G5p2q6KDSNKQznY6we27SdwIBb35juUvVYLWkedO9kKxeKmSnmBBBzusWxlgAkQIsPs6IVf2WqtcajmsD3OMvzuc7M6ZN3G5k3K9DotbYZaXa2ZjZ0EiZ4RuuqGNw/ZBIp2OU5DJ0tI2aHmjuMl60qMHBYXIzLE7yr1ZzXFr9pHaH2hY+Ig8ypFtlGnSueCmzHIarRLSSNkEH7J0PmPFZ78PN1p1nyxovLZE72zIHIz5bkzaFhKFKhqVGX1CZaBpJKsh5HBNRBTkTu+B9eaE1WaDoN9NvDauxncyLGI7RuSoi8bDaeOh8Y80Wm3fqobJbC0RKLVMtHEj4W8wefcgAkERaNverlVke77rwHjuiQQOBzjkoIYOk1X+jx2myQO0LkSNdo2hBw9NXKdGCCLEEEbbjRQ2ZNmtRqMzxmojd9GRtI5EWO1WWVAHNM0WvYSCMhFxLRxBafJZr8XUJkkE3vlb9aMxNtbC6vs6QqO7ZILmwD2W3afdJjcbcwpbQnJBcrYDh1LY1GS8kQQdcwg+XdKak4Ek/QQfsW7oEI1Cu5xgkSRbst1+raNunNVH0y4ydT3AfBZ5ozcyzTcCb9TyZtuI07p58kRxAILTSsZkMNjBItGkwg0sKYzbj/Q/FWDRETz5H8CCFm9QnJhK4h2ZppQ7TsxZxvPAz4J8wBF6I4MPM6buGgTU2SC3aO0OH1vKDyKG6ip7onNhWOAJE0iBYHISSBp5I/Wg5m9g2zAtbAmLgj1YlUX0og+ra/LxU2OhwO7ZvG0cxKTnYu4J9SwcGUzM6sFnAyfIjxRX1y6+RnaEOlg98XB5wQp0WNJcyeyT2TuInL5EjmoNdlkRrY8QdUu4x5MovwnZBHA8fXwKE3DkcFryL7nDwcPznk5B6mZbtIt+8NPG45pLUfAqMx9IHYidX2DvZ/KfwP8AMk6miYU5XCfdMh3A2PxlaWJMo5QkrtTBEEjWDqNCknmh2eUyi0woorV6bPTYcC3w7wfwPxU26obHEiN3zR2MkcPnp64LNkMmaZBg+u/gtLDPGSNrHBzJ2zAe3yaeR3oQbmYDtZDT3i5YeVxyaiilodjhI+BHIgrNszky0WCezps4ESAe8aclawzFUoMV6iVlIwkwmHpSS3abt4i8cxPOFZwFnX909l3A7eWvJM1p7Lha/g4egVawbAXZTo607jsPjCylIzsbqSJ3sdB4TY+PxCt1WAuzD61yNzvred+aHh2w+DMe67hofDXkik5SRuMLGbZN7BKQglpsDYnjofGCnpgAFrrQb8DZ3gcruRTVWy0HaDB/8fmOQSLcwk6jXnofj5LO6GFp0iAdjma/u6H5+KG1qLhamVwm4Nj3g2UY0OzQ/j4fBS3ZdKgTtCN+ncfXyQsitNpzPdfjGv4qJCMqIcLIZFGveN8X4i0+EIgCk5iSlQ3G0CpAqbrGdyJFuCg66L3HjSoFjmDOY238fU80PquzbnxFvmPFWnNlgO1tjwPun4jwQqdjfTbwNitMiGt79lT9XSV52GfNmk94Fj3hJPNixfo8XJRmOQi0o9Ni9pnrMPSardFmvq3qEOg0W3TB56fPwWj+qlpg8jvBkfispMxkwmCZIPePMXH4c1oUKYNMj7zeNmvbx908u9AwtLYFcoHskd4I7jofEfALGTMJMjh7Ed3yV1lIE2EDZ+CTaMR3iR68VdwtAEd4t46eduYWMpGLY1FsW2GPKfxKKaWW3qNhUh3Kx1eZsjVtjw1B+I8FzuRnzwBBnW6I1oUmUTEojWEXWcpFRg/Is507oPL+gSYFMkTbf5bk7mQTGmzgs2zZRGyo2S/c8cg4fn5OQmtRmOGUtP7w47RzHwSUi0iGFHjqOI2cxIUasAmLjZwTsdGinWpXkaESPmORlKx1tsDcBY7/AI7fx5pk+VSdTvxEj14pWKiDDeDobH8eVjyU2UrxHL7Q2c9PvBRc1ENSSJ7p8Injp4KlIKAvZGmnyNwhOarjm9u9pse47eU3QalIgmdmqdkygM3FPAABMCySjlSTzF/d7PGSUWi5VnNU6S+gZ3NGtgCM0GwcI4bjyMea6DDnrKIP1qdj3gflH8DlzOHC2ujqxbOXaIPrxHAlc8zCZo4FwBGwaE7u/kYPJaAwoD4tD9NwMwRycCOCzaVAi3dI4HRa2Epjqy0m7TmbzgOH8p5Fc82c7YVvuRHunnB/MeYUsOCJjaPz+Xkj4JoJE7RB4b/CDxarGHokOy7ZjmDbzXPKVGdNkHU9HftX5/WHjfmETBvymYkGxG8ItEGMhGpt3HT8Aohp3eSxcmWo00w9JskgbdPiB8uaC8I5puBsDFiCiNw7jJIWbs3xvYpBqJTbs3o72RqWji4BSFO3ESCLg8Dw+Cl35Q1ArFqdrUeuyYdv1/eGvyPNDhS2PGmMWKdF0HgpQk5lgeR+XruU2VjRGoL202IjGyO9vaHDb8vNQRhpbUfA2Pn8UJjSAVWXtpuQixWS1QNkshOJBEqXPfF++NvgoBMDeVSYhrJJiEk7JPEXqdE3TQCiYemJX0z4OhmmC1lGpVLc2TLDZyzme1usW1nkqjfaqNMOzm9x+QVnHH/hK/8A2/8AdYuXAlLThGS3K04KS3Old7cVoAbRoCJ+rUJjWPfHekPbjE7BRHCmfm4rmo9QE0n1Kvs6fovtQ9HS/wB+MbMtqMb+7Sp/MFD/AL444/8AuHcqdEfBi57Md/mlPqypaWn/AIr/AEUtOK8I6RvtVinw1+IqtJdeoHZYna5oEQO6FQq9O4pxl2Jrk/8AXqf/AKWX62pH16ITWnFeBqKRdqdI1jrWqnjVef8AyVfGyIFQk5mhwkl3ZcJae6yA71otd3R36x0lTwwJAdVo4eRctDQym4jhDjyRsmD2ZjZmbvJd77B0sY3DnEYeu1tEVTTNGqHPaXBrXkhg933xdpBlblX9GvRrJDq+LdG51Fv/ANZVjF9RhsM3C4YP6tudwNRwc5xfdxcWtA2ACyw1dWMo4rc5tbqIxi6e50WCxRqUg4gNkmQDIBaS0kHcVaYFneynaw1Im8l44jOQOcLUe0ajgeI/KPNfN68cZtLwTC3FNkRSkW2fA/n8VEi3Gx+IVnCuEnh/X8eSDUeJkLPxZTSBlllKi4bfQI7QRgLjc74G3kfgoOpQYOoRutwoi21kqgU8u9QN7KRgYTFTypk7M6I5Uka+7ySTyHieENVmjqFWBV3DslfUy4KkXMe3/g65H/L/AN5keu5ctS28vmut6QYf1Ouf+kDx66n68VyNHV3JVocM00fiEcPXoITh6sjlBetjYh62p/Xqyb1sT+tqBi9bE/ram9epCXrYmBY6OpZ61Jh0dUY08C4A7Ny6P9GrTW6XbUAnKa9Y8qdQt/1OasLoZ0Vc37FOq/b9Wk8t/wBWVV+gunK+DqGrhqnVvLCwuysd2SQSIeCPqi6ze7ZD5PZOkqDw8mDqD8/x8VzHSDu1rAuL2yk6SfuhVfZ39JNV9RtPpDLUpOOXrgxrKlIkiHHIA1zBtETFwbQd72j6OyPLTv2aQfwMnmuLtvTlueR1Gg9N34Nv2K/9BSP2qv8Auvj13Le1+/5PHr/UsL2OZ/wVMbnVDyNQ/l5raY+0d88CvE6l/rSO6DuKIhx2bExCNWIJkbdeO1QXOyqJ0vdg7L8tvyRHvzXKjSPls3jaPBQqjKY8OGwqrpDBP1UYU1JjVAqIaA96i0K46npud5H+vkqzmwU5JoGiw0nY4RyToEJKsmM8FphauDbf8llsN1sdG6jbvlfTzInwaHSjYwGJ7+pv39fT/NcJh9Xet69D6cf/APz64Gn0XL6emvPKGrvW9V03xf3L6b4/uGPrRCcin1qgv9aLoOgZN62JevUFOgYvW1I+vRS9bEvW1MA+DxOTP2Q4PYWETFi5pOl/qxzS/WtzKYG7qmx4kE+ar+tiXr1CnFEuCbti6RptGVzRAe2Y2AglrgO6QvXunHl2GwznGHnC0HOmxzGgwnx7S8qq4V1SrRoM99wp0wPt1XTHi8L1r21c3MQ33GAUwBuYIZ/KVz63CRxdW/0jY9lGg4Km4T79TzqOnzkcwtLLCp+wRAwDA7ZUq8wajgfkeS08mo8OWvkvnurj+q6NYL+xfYEW2TIkoe1crGFNocPUa+u9EcWkDukDhsUqDZsdvr4T5IMZTB2LThfRjBht1NpgolNoNt/x2KDm3U1W4UGIsR95vhfy+CrvuZ368dqKwmRv2KDFTdgNCSdJIDwSiLrWwBAMrIpBamDC+mmZTNLpl5OBr7vot/8AnU9FwtLU8l3nTTh/Z9cRH+FHf9NT9QuFp/L5q+m+L+5p0/x/ck71ohOPq6I8oJ9aLoOgXrYnHr0E3ral62IGP69SmSlKLTBjfFvGEAL1tRsHTBdLvdYMz9PdGzmYbzVfMrWN7DBSHvuh1QbR/l0+IBkje6NiTJk/B1P6K8F1uMqYup7uGaahOw1qmZtIfzu/7a0+n8SS4kmDm+Iv5QtnC9H/ANn4GnhiPpnfS4gf8x4aAzX6rcrbWkOO1cp0vU95ptbM0nboQPBx8VyyeU/seZ1Ms9RQXg9S/R02cAzd1lX/AHHW5aLcq4Ytgjisb9Ena6Mpk/5la8/81y680NfHeF5Ovp5akj0owqKRz1Ua2i8j8PW5KgL39Db8lcxVG0wqTVwSjjLchoM+W8Qf6IFV+Yzp6t67lYqDM0O+67loodWESTfHAAWhFq/IImUQhnWTpt4JVSAgXKT7md+vHb670zmQSE9MJK7piI5ElYhJXgFHz1hrlbvRlK9lg4M3XQ9HVADvC+j1DDUL/tCwHAYgjUdVI2g9dT1HNeeTAXr+FwtOpTdTe0GnUEPGnAjcQYM7wDsXmHtH0Q/CVjSfcasfsewmzu47CNhnuS6TUW8fJXSzTTiCxWDDarafWNg6vsA0Bzg7b9k7doCpPaA11+0HAAAyCIfmIO24Zf7SsVKzSRABguMAQIItNt8abERlz2Kbv/jHd38f4u6/ZT8s6lfsr40U88Ui4tj62syZ+X5KDGH9hx8fkFrUOj8Qfdw9Q9okG+hJO7W5vrpuhWx0LizpTY0d7mtI8SEbJcgZNGoWEfRCe8gaXOumi1W+0dZlGo1tNjRUa5jnTJyuhpbAt496N/dyuYLqtJpBm5zXgjZO8ozfZUm1TESLTkaTInZLRfVZyen5IenBvJrc5rCNDG9c8SAYptP16g2kbWtsTvMDaV136Megsz3dIYgE06Lvo81+txGua+oZIcftZe9Nj/ZFjiHGo9zIysDGZWtaNG3cSDtM6kk7V6P0VhqFbDU6dEOpigzKaALRA2uBjtBxkl2skystTWSjae5M28W1ych07jy973EzYnzkjwlcZ0tiLkd/Obz8fgvVKns9TDp6qZEXc87ALiYvHkqFb2cbYijT0FzTDjpvMrDT1YI4NGFSuR036GY/sylP+bW/3HLuAYsY17/jtXH+wzXU6b6ZgAPkNAgQ4Dd3tPiuuFWwkTs3rCU05Oj1Yu0VcUwbR/Tasevh4JC6B1PNE3GyNJ8VVxNAW2RblsXHq6OW4pKzKpmARsOv4qDx5KxWp3UKzbA8jxGnl8FySi0iKAtRKcExv047PXeoAKbVEWBNwloO6x+X4ckEohcoQqkwHzJKKSWQHz5h9Vu4GDqYuNhPHTcsKjErZwbgvppnPM6jo/ENkDrBxyuA+CvdJsp1WN6wMeG5i0upl5boDaNsbNwXOYcblr0Kpj8pXJJVLJHK3i7RWPRzYmm6m0H9miBaYkGOfLkrdDBO0NbdpnyyfujbAVvA4a5O/ZcAa3jv+S06VIbuOzw3rKfUtbG0ddsy6fQgOr5/j3BXaXQbO4jfDpi3dxWpSeB2fXij4eqyYzRB22HCdFj/AFMmbLVM+l0EDoW7wIcNP6eavUOggQRI75B28uC02X184Vqg0CwWf9Q7NopmKzoICRIEi4g3R8N0QGODmOgjQwfjHxWrXkREQdXETG60jx/FTpsI1Ft4/DYqzbYYblerhWntHLOhMGOXinGCBHn+Stuo8lBh2i99+irJphginhqWVxi0j+nzWk55iBE219cVXqMGaQNT5+rKIlp9eKjJxZSVbGgyQIgEeHkoVADw+fyQHV7JUzAPw0utHqJ7FEalG3H0VTeyJG9aXVgiNNv4+u5VajYF1hOImikWJgikJ8q5sSQSQYiFqbMivY6I9WkpymRSEfONHVbWFCdJfTahzzNug1WGm6SS5Gccjd6PK06RSSXna3yDTHYbq9ghcjuB5yR8gnSWR0aXJbpNAdAsIJjZMjTdqrFLXnv7kklLOuBZpaR+ewIzG2i8bpMeCSS6NLk0B0qhJdOwkDxKTGAB0CIJjwB+JKSSoSBYtvZdwPwSn3RvbtukkpkLyMw2UyezO4FJJZRKLNA3Hrah1RcpJLd/EAL2oYCSSwlyIYhOAkkpAnlCZJJXQH//2Q==">
            <a:hlinkClick r:id="rId2"/>
          </p:cNvPr>
          <p:cNvSpPr>
            <a:spLocks noChangeAspect="1" noChangeArrowheads="1"/>
          </p:cNvSpPr>
          <p:nvPr/>
        </p:nvSpPr>
        <p:spPr bwMode="auto">
          <a:xfrm>
            <a:off x="28575" y="-2560638"/>
            <a:ext cx="4000500" cy="53340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0" name="AutoShape 6" descr="data:image/jpeg;base64,/9j/4AAQSkZJRgABAQAAAQABAAD/2wCEAAkGBxQTEhUUEhQUFBQWFxQVFBcXFBQVFBQUFBQWFhQUFhcYHCggGBolGxUUITEhJSkrLi4uFx8zODMsNygtLisBCgoKDg0OGxAQGywkICQsLCwsLCwsLCwsLCwsLCwsLCwsLCwsLCwsLCwsLCwsLCwsLCwsLCwsLCwsLCwsLCwsLP/AABEIAQMAwgMBEQACEQEDEQH/xAAcAAABBQEBAQAAAAAAAAAAAAADAQIEBQYABwj/xABFEAABAwIEAwUEBgcFCQEAAAABAAIRAwQFEiExE0FRBiJhcfAygZGhBxRCscHRI0NSYnKS4RVzgrPCFyQlM2OTorLxlP/EABsBAAIDAQEBAAAAAAAAAAAAAAADAQIEBQYH/8QANREAAgIBBAADBQcDBAMAAAAAAAECEQMEEiExE0FRBSIyYZEUcYGhscHRQlLwFSPh8TNywv/aAAwDAQACEQMRAD8A8cLlJJ0oAUBAIe5sIJGEIIGFAHAoIOlBIRoQAhKAGIAeHIAQhADYQFHFACIAIAgBIUBR0IA7MpAaSgBAgBzQgAkoAagAaAFCACsagkVzkADUEDSpARBByCQlN0IJQrtUANIUBQyEEBqQQXSEc1AOIOEFaOhAUPCCaHZlIDHKCKGqSBEECoJCIAa4oAagBEAcgAtN8IAeGTtqgkY8Qgga0IANwZBMhBIAhBFCAKAoKwwgYkPLZRZbaMyqLI2isCLJSC1dVFlnyByqbIoQhFkNHQiyBCEBR0KQoTKgrtFLEWG05oUlaHIAG5BAiAFAQBygBJUgHoP9yCRKjEAMIQQOY6EEo4hQWoSFBISlRLtgosZHHKXRZDDXBsnQASfyVbNkcCSqytdvCsZHV0OKAa9BAwlQ3RaMHLoM2lrCru4HwwNypgq1OCrJ2Jy43B8jMqkpR2RFkUKxqASHmmiyzgKGIDZXYj2dFNlXEDUbCkVKNA0FDsqkBXFADSoARSA9qAJT60gTyQSR0EoUhQWoRQSPpU8xAChl4QcpUavC8PhsxA5+apZ04w2qkSbm1Ma7dPBQ2OUDNXVnMlvWIQpGbNprW6JD4RmFa1Rj8KW7bXJZWNrOiVJ8nU0+HbHktBbgA6DzUWaVEprui7mFaEqMepxTkgVvRk6q05ccCMGnbn7xLuLYNbI1nkqKTNuTFGMW0iGKQOqvuMCwRlyHFvpIUbzR9lVWiJV0TEYMi2umDY5SLQ6qJQTJWRyFKE0cpsijiFJQGgBQEAOlADoQWo4NUEpBQ3TxVRyitoJSVotsCoZnSNT080uRv0kE+TaV6fDYCduniq2b1Ar7i6luU+5VsYokG1G+bx96rZZRK28cJkDVC54E5Kj73mPtL2TtrspcaIw6hTdeZd0ADHRVNyiLiVIZdh65qLCUeClpOa0E7lHZnTiuSJWuSdFeMfUyZdRfCCUbXM3TdRu5Gww7oUT6NgQ3XfoofqPx4VGNFTdWbgZ3TYzXRy9RpJRbkRgmGPrsUhFktASxSLoTIgNohVxA+oxoGhk89FNADhQQMcoAVpQXRIogHfZVbH44p9jqFq6pUaymC5ziA0DmSoIklfBcO7MgEtN3ah4MFnEBcHDQt0O8o3BsbdL9UQqGai4gHUGDGypI2aVyjdFg/FHFmV3zSzorJxyEtLfmXFVHQh6ls51PLpvCB9KihxESYb5qYvkyahWtqI1nQ18VMpWjPp9Oou/Mu7dxmClHUiPuDIjnzRZaSKS9tzJgaBMhJI5upwzfwgLYCevVWm2Z9NGN2i0o1NdPek8nTjJXwSw9FjaA1aRf+KLKyhZU3lqGynQnfBydTpoxtohJpz+QzLckSqufJphpJNWLwfP4I3k/ZitDk85IuZAHSoAvOzWECqalWox7qVFpc4MEue77LB4kwok6GY4OTosG1qIY978PZTawCM9So0vc4wGNBZqdz4AJe63wzR4O1NyTVevn+RW39/QqU+7bNomYaWvLsxHtaECAJHxVuUyiScbV/UtMPH1O1N07/nVZpWw5t079b/CDp4kKl26HySgrff7lFYVW0oqVGmpmkNZmyjJs5zjBOp0ERs7VS7lwhaahHfLt9fu/4Lh+L21MtAsWuqEDMDWfoXeywd3eC2fExyUVaGuXhySXf6X5f510SbjGqDa3BFjQe6Q2W1n5c0DMAcuwMgnbQqmzi7GePLfsXP4/8B6PaW3dV4dOypZJjO6q/wBnbMYbt0HiEOHFstHVTlPbF/j/AIhaXammAXOw5rWN3dnqCT9loJbuT8pPJRsXqWWqyq27pDaOO2z6VStUsmMawhtMNqu/S1na5dW+yG5nE+Q5oePmin2qbg5OwJxyjWAi2ZQJPdLXudmjQkyBpOnuPRUnDabNHqJTktxLawN15qlnaUaBVxJlBWSvkHmDhlhR0V4kqItPDgDPLkrb2IhpFFkgWAaJCruG/Z1FcDQ6FJFpcE2gd9N0WNStFVjFHbzV4vkx6vG2iBbW4Blw2V5SsxYdOou5eRaUqEifklG9QsXheCC2xGQa1dA8aOLEE0NUEIuru/a+3o0GHK1pLnjKXF9Q6AmOgmPMqvmPjW2roDXti5lNjabmhgMkUahc9zjJcTA6AAco8VVWuWMlslFRT6+XZMwnAqlaswOp1GU5DWywjujcnTcyT5kqrkaMeNfE/Lo7tLeG4uiwBzaVGaTGxqynTMOMftOMnzICI8ITkblOn0u/3+oFlk51TOWVHNHssFJ8ANEU2n90Q2euvVRupUOWNSyb315L9ELa2VSm9z3031HkOyl1GoQKjv1haWkOIkmDpKHJPgIY3GTlJ2/39STRoXBY9uWo5zxlkW8BrSe/BDZkxHkT1VbjaGJT2tN8/cvxA2+BVoyinU1MucabmzGwE8hqff4BROZfT6ZXTZY4/h1VzaNJlNzGMGwpvJfVce89xA6QB016ohNIXnwO/Qpr9j3PZbZcgo5mECT3pmrVIIBJdvHQNCYnXIiScpKHkv8ALNHg3Zx5bxXU3iIFNuVxIaNvXiUjI6O1oY448sJUo1AYNN/8p/JL7Nr1EE6bRJtrB7xox8fwmFVuhqy42u0BOGvaZ4b/AOV35IsreNO00FdY1IEU3/yu/JFl3lx+qBvtqsRw3+HdP5KSJZo1SaGUsNqnek8f4T+SGxUJRfMmiTTpGno8FpPUR96LNePbXBCugCevRShWVJ9kK4tidlKkZZ4m1wOZUIGVBKdcDTn8FIVkMsxdA8aNLkBYwhQCNNgzBa27rpwHEfNO2BAMOjvVYPJo+ZCq+eBkKXvP/thrTGrw0XPNasS4htGajGN0P6R8uIzRGWBzJ6Jcmro04oScN306X4jz2ju6bIq3tRlR0ECTUy04lpDmSAXHXfYDqo4b4Rf4I7ZSpv5Xx+Hr+hDOIVWVHZqpp3Bf36hY41asgFg0b3d9iZJ3hHz8iX/Y3Tvurv0JVHtBe1KzaFK7qaEtNTNDYEmpVJ/YABPk3xQkqtoo23PZF9ef6v7hK3aq6dVdw7q4bREmS8l3DbAzH95xjTq8BFKvmSpbp8Oo/sv5/cNhvae9q1H1HV6/CbJc1lQU25iDw6WYkBoJ57wDzUNJKice6cm/L04/cYztNiFJpq1Lqqd2UxxWPDnkakgEiGh2bXmW9VPuvhAnOEXKf3JWvP7vRfsLh/aC+qAj6zcF7wOHDiYAcO8QN5hwHx6KsqTLY4ylHnz6/wAojYvc3FvWOeqXXTg01HwOI0Foy0y6JzEZSfANHVWjT5rgpOTgtq5b86XXp+Iar2pxAllCnc13PBghrtXVHbtB5hsAdJDjzRx2yJ3uUI9+b+f/AB19Qt/jV6ahFO5q8NrRme6vTc4ho/SVC0OJAmYaPAbqFtobLHNy46Xb4+p2Gdp7upUc91zXZQpNzvDXwcghrKYI+285RPiTyQ0khcJ75N9RX+fmRaHa+9GaobmrDT3Wl5ILzOVuu4GpM9AOalwj1RWGR8zfXp8/85JVl2hu+A6rWvazC85KAzPOYtI4lQho9kDu9JPgoaV0kXhL3bnLvoBddqrymwReVXueA6ZcMjATAGYTLiJkcgOqEk30ROWyKp23+S/5/Qk3WOX7WU2i4uBW1NXNXY0gujh0wwukQNSSJJd4KPdLyhkpJd/ev5EtsarVdKr3Vcu73GSSd4PTkPAJE4q7R2PZ8pQVPkkcOVSzqeHu5HMpwiyYwphatpIlBaWFPkFARZTYjBErqHgDmoAK1igZFFndXJqtYCA4U25WgueAATOzXAJcm10a8WNTVfz/ACDuw4hpexpytDGjNU0aNQAM+2p+JVEOy4Wo21dff/IA3Rz5+GzNIMy/QjaG5o0gQIjRXrijM53LdXP4/wAk21bxeM8NHGhz2nM8kknvkS496C6PGFVui0E5NtLmvn/J2A2znPFNntVhldLnNApuIIacuusAnwI8VEnyO0+FyTo0lDsVVcC2KQDocZqO1y7Sc0xrt+SL5uxv2bbGq4/H+RtXsZcZOGG0y1pz5OK+Mxlub2tTDT5DzKo50StMnFJrj8SLV7J1yA006Rygw0VDoNXE6P1Pz+Sp4jRd6ZSST8uviNV2T7LVaDuNUDc890AiBl0AAnYQAlTlJ8odj2RtMqMW7KVvrDqo4bnFznlzqjicx706ujmFdZW1QladKW+Pf4lNTwCvTcSxtMGC2eK6SHtggd/QlrvDmmb2+yPs2zlef/sOpdlawBHDpAOgH9I4nSHROeQJj4Ic2THRxp0l+ZIpdlrjhlgYzIXBxAe7VwBAJOeToT5Jfjc2W+yLbtf/ANAj2TqkZC2iC0EwXvGriQdc2p7o90KyzNsPsVxXHH4/9hGdlq9QhpbSPDApj9K6GtGoA7+3en3lQ8zQT0fCbXl8y1d9H1eeKeDIh0536FoBAjNGgA08FHj8Gd47n1z+P8lBfYJVa8uIYXkuJfme5xLpzHV2+p1VY6hS6N8PZkm91K/xJ+HWoY0A+9Lk76O3gwbIJExtIzDdVRyQ9xouW4Q7IDEzv4IRn+0Q3UMdZgNIGpTIvgYslsqjaoL7Eebrqnzcc1BZElrdFUclxY0OgqGWTadonWZNRwBSZKjoafI80ql5FvcYOMoMf1VLaOg9NCXkRjacMSDDuSjc2yktLCMOB2CODKwdIkuEl20yPa8OqHyWwKMLo21G7zOiLYAx+sM684+BVJLi+ByyPq5fQuw1hDT+iMid4jw08/kkSa+RFyX9wexw9gcXRS2kan5f1VU18heTLJqlu+iJT7lskRTzQeenu9clDyLrgWscmly/oZzGXDL7NAnV2rteZDRzGnJWxcc8GuHL4cvTopmUQT7FDVs955EGZ9x74EfuT0KemvkTLe7T3ceaX+en5kkMaBlItp1+0dNXQDHQnnry8qtW/Iup7enL6FhhD26y2gNN85PTr66pOZLyoiW5pO5fRD69pnkBtIGcoOfbYyDz39aJaaXoMx5PDd3L6BrbDY5UQSSJBIj3H181EpbvQVLNfnIuabszYcGCdAJIiOZ+CopJrpGWScZWnIyWNWvfOtMADYO6udAA5kAfcnRqrR19LNVzfPqivqUoCiMtxtTT6LPAGjUlUk6kZdU3VGtoXQDYAEOEGeSbGZx54m3dlJibQHS1G70OhgbaplY5zugU7mauDyJdk+dhabFBaKJ9Ks3LEKrNcGlwwLqBVdyJeCSVlphtABs6ykyds6ulwqEPvLy2rxodVQ6ESlxWuSSDt81MFyY9XlaVUPwiyc57DoBmaZdq3ce0OY6qJzSK4cLat9GuFVjDLnWswB7B3l3e2jc6+Q8FR8+aH811L6nWONBrtalAtmNGHSWnWDGkgD3hVljVcUVjLdfxL8Szw7E8xDW1KOhA9l0kQNZ56yNuSTOO1eQx42+WpFpWuGHVnCLoMjKdDGwWe0ueCqhPp7ivuKedsA0tdNWatLpmOkEnXwV4zS80Mi3GVtS+pJ+ohjSXCgCR+x8gI02+aq8u7zRG9t0t31KdlJrn/qNxEU94IdGnLcfEc1oeRJeRo2Ne9UuvX7y4s8Mj2eFlMz3JMz4+Z+CzSz3xwInl453fUuLO0ILQOGQJnu9dlRSvjgy5Jp2+fqWdXhNGzBp056+CncvVGWPiPqyuvXjL3OGdNO6Pu6qNy8qNGOLv3k/qZy+s5afZJk7N1Gu4J5aD4q29RjVo6uHL767X4kF1idM+yosldGpZlztJdMNZ7Gw1Rd8incviI9TFpMcuavtYxaalZJbVES7lshMU4tPgr3XTZP5FX5NKxSPKWNXfPnKJAqRsoY2LGhVLon584AGkJL91nUjJZY7UWFscrcvNKbN8EoqhwvIEn/6o5L+LtVsBUrB+wRVCpZFk6LXBrvhkTEAz79wl5E3yjRDlbWWF3e1H96dBI9lp3idxvoNVEcjXDB6bHJUwVI13uDhBA09hvPXWB68lZ51HsTPQxlJNui0tq9QOAJEgH7DQB4bbLPLI3yjfDBjrr8wRuX5yZ1Oh8VSSUlbHwgkttGhwUZvdqVhyKmY8/uBsfqtAGU67IgrZXSwbfJHsmMbGg18FDk32OyuTstLW4A3VLMmSDfRd2bWEZpHrZWTMGVzToqMUqlxJO3L3KN1mzBFRojWF0ADJBP3KR2bG2yxtiHNlwElSmjNPdF8FLe0u8QQpTN2OXHBVVHFoIEa7SmLk1xSk02VS0+Rsrge6sdFCSI2Ibw55qSbPNGld4+ZD2hVY2IUhVGJWwrPDQhUZqg+Pd4ZMs2F250Sp0ujoadSl2TH2pfoPIKilXJpni3qhW0DT0cNeSi75QRj4ceSXa0ZI5kqkpUaIJLk1WGWjXANMeK5+SbTsiUqZo7PD2sENAA3WeUm+xEsjINrYipXcR7IEfmrKdRo0PLsxnXmCiSR5+8KFmaL49VxyROKKejNDsR96hJy5Y7a8nMiNXo1DJ1hMjOC4HRnjjwOsg8OEgxylRkcK4Iy7GnRLql+w0j7klbVyxK2rllnhFRxkEzGgS5UZdTFLkmYjWa1pDt1C5YjDCUpcGTsyONrzOkbLZP8A8dHXyr/b4NcO6AslnGrdZGxEHKXdd+qlMdhq6M2y2dUfpsDotW5RidNzjCJNq4RJHzPVUWWkIWqpFRd22V5by+S0Qn7ptx5d0bI5CZaG2jzVd4+ZIKSoY6JKtGTKVNm7SQu2BqzKlU0Jy7lKmXODWueOpWXJKmdnSx/202a20sm0e87XzWSc2+jRZX4hSFUZgNvuVoNxdMtV8MLhTC3Ye9UzNNdl2klRaOr8PWPd4rMob+AjDcWOHY1mOV0x1SsuFxVoieDbybTBbNgplw5rPuOTqcst+0BdWuunP71Sx2PJaKO+wgAydSfvVlkaVG/FqW1RPs6UgAjWFSxGSVO7Fq0+8BEqLIjLjsq7wcOep8NFePvGrH74PDnFjsw2OymbTL5kpqiTiozgSqwltYrT+4yNZ4eQQRtPoq8srY3Jnvg1lrQBpmYnqqLo42SbU+DP3lQOJp8+Slep0scWlvHWloAQDupsjJkslYqzhs2mRpA196t5icD3yMrcifa3OydF0+Dr4+HwQuC7qnbkO3o8qlekPnIQKrGxD27iFSStGnBOUZcF/bYeKoB5rO3R2XGEuWi4s6DaR6FZptsYuuB19fwIIkHby6qkYW7LJ1ydhrs2gHd59VXL7vLGbl2bLBrEASYPRc/JO2InNkXFcKl88lOPNtVDsOWkQalMtEMGvgrqSk+TTBqT940/Zq7exoa8yOg396z5tt8GLWYoSdx7NLiVQN1EbSkM5enjv7KO6u2gZnKO3wdHHjbdIS1uGuOVh1UNNdhkg48yLjDrPcuUwjuZhz5fQDjGFtczZTL3XaL6XUyUjN3WWmA0nUIipTdnVhuyO0TcMY10GJ68/gqytOhGeUomgZYNju+WyErOa88r5KHEro05B8laMW3SOjgxrJyilzR3jrzCZT6RtS8izweuXkE/1VZLa6Muogoo0GIUmuYSd+UKzZzsMpRlwYbFrV06e5NxSS7O/p8kfMruC7oVo3RNO6J5S8dP6r0p86EBVRkQjXKrGJ0XGGYkWCFnyQ9Dq4NRFxqXZoMPi4cD+zuOqyZHsRsU1XBPxHBDlluvRJx5+aZMZp9hrGwc0AkRA1n1sl5MqfAzeujRYDXAkEzB+9Y83DsXkTLDEqwIjUkpF27K440VDbJ7SMkwTz+ab4kZcSNqyRa5NTg+HCc7hDRy8UiU7ZzNVqONq7LTFbVzqem4+YUU6sx6fLGOTkxt3audLTOXf3q0ckY8o72PKo+8ScJteDq4z+Cply73wK1GTxeEaSxvg7noN/yS1NxOVmwOJMbWFRhHn8lbfuXJncHjnZiO0WHkunbl4Juny1aZ6DR5ltLLAoYAHGXc0nJK5WZtXc7aNVSbstGGF8s40mZntHh5fUGXl80vfskzraLOow5BDCCGnSJVN78xj1KbI1K1yOlohS5t9jJZN8aZOubwBsHfmVZW+hEMLbKSvXJPUeATEjdGCokC1HRRZTezwRe0PGoPVDC1uUOzR352J8FVjIjGU1VjKJ9LC6h1A6eWux8ktzQ3w5dpFzhLX0q2QkENMEtMjzB5rJnSaN+kcnGn0ep2NFpY12mvKZOkcuS5MuFY3dzRKu7IPENGUJLlTtBGbj8TINjhbaMmTmJ06a7yjJlU4+8NlllJr0JzbYucCBrzPXxWeUl5EbqXJd4bZiZdqRrB3UQW58mPUZmo1Es7ikMuUacytGaEYpRRjxyd7mdb1JkRtp5quF3xXHRGSLXJEvrJgkka/mkZ8Xhyo0YM826MzidB+zNvyS8coJ8nYwTj3I7DrN7MrXNILhnd+A+GvvWvVbVBJdsrlywnck+uC6oSyHfZO3isNNJP1MU6na8wmJ2AewEDVWppKSF6fO4SplTRw7ISTMlRKUn30b5Z1NUi4pVy1gQptdGCcFKY+3u2u3jMrKSb5KTwzj9xLfljVaZOG22JW66RS3IDi6B5LNZ0cdxSMze2TnOgyR61WjHljFHUxZYpWWFhh5A1GgVJSt2Z8udN8E0QixPJ84UK0TIBkEaid+Y6HxXuDzCJmF2ud0HToqyHY1Zp7Pss4mCCT9yyZctdHRxYko20bTsbhjc3Cqt01DCef7p9+oWDLKT5Ro8fbHgs8d7MU6LS5rQBudFleSV8kQzeJyimscQyPaIJ6DpHVVnBtWO23ybmpWDHkH2SGuA8HAH81kbpmRR3x47G13teRI0lKnIZCLgi4sbMZZBlaMWBTjuMebPJyphaVAtLnOHIIhgnG5TXQuc1JKKK+leFztjBWPdKTs1ywxjHvknspRETumqLSVWZZSvslvpZm+S6ssCz4r80Z1JxZW07OXCevy3XGxadyyqDXn+hteeoMk1KAccx8vctOTEsknO+DPHJKKoj3FFmngseVxtJeQ/HOfPzD0tuqvjdRfmKl2BurfN4c1XJCUXyMxZNpXXFQRHRIckbIRd2QC3cgQevNVt9Gm3dMk297naBuExtrhiZ4dr3Ie5mo5QpIT4JFSk3dsSrWhUZSumMeDlJO3RTZKa3UiodVE7KdxtUGfOlPRe9PLoubBzdORVJDsbo1mF9oXUWPdUBfw25hqAXagZZPJZp4VN0aY6qWNeoSp9LLOVgJ6m4gz10pKPsK9Rb1kn5DsQ+mSrVblNnR8zVe77gFD9nwfbF49RKDtGfHbyqHZmULdp8RUd/rCn/AE/E+G2NetyMk1/pPvnEGLcENDRFJ2w23eUf6dh81+YpanIuiP8A7RL+O7UY2elFn+oFWXs7Tr+kHqsj8wlL6Q8RIDTdvZJ9oU6AAB6jh7DqrLSYoriILIp8S79SLW7dYk7R17X9zmtH/iAn+FBqmuBN0+Cvq9o7w73lz/8AoqgfAOVVgxLqK+hLnJ+ZHucVuNM9xX7wzCa9UyDOvteCsseNdJfQJWqvz5IFa5ze05zv4i533q6S8itm++j3EMRo0XV7atT+rMeaTqVYvc0uytccjQO5o4ahw1OxXP1csEZJTXL80atLp8meW2L+p7J2fxz6zbsqlmQuLgWh2YBzHFph0CRp0XmdZF4ZbE+DTPTuE3B9oW5cS7QrlynyaccaRZ2rhC6GGUXbow5E9wV0K2TYUTKm9ojMTCwTXob8M3tRTXNX7LR/TxV8cUlbN8I+bGYTTc17s20z8UzNOMqonUNSjwWl7VB20SXIyYotdkOyuYfDhITOEkx+XHcbiW1WuHDTZWc7MUcbi+SJlp9FA+8h8yB4X0A8+SaNQdVSRZF1RL/q1xpLeHvvHeCqviLS6M2BKcKOj1ogBJPoIJOzH1KAFzeP3KQO9eoKAO9c0ANcfWiCCebE1rujbgxmdb0AYmC7IwmPNxSlKobvvZo1Sfi7fRJfRI9ArfRtY0zFS4u3RvDKTB8wVyV7W3fBE24/ZGWau0Gq1KFrbfVbXOWZ31HOqFrnue8NafZAEQxo25JcnLPkWSSqjsaLQPSJyk+Wa/sJfltjT2Iz1tD/AHjlyfac5LLXyMWbEs2WUvM09s4P3ZlPhsuX7knyZ8ilj6dhSz9l2ylNLpi9z80GYSB3t1bdUeRbSb4Ij2Fzil9mlSUYgjYwVFPpllntCXNqYQ4+hbHlV0QXtIEKE+eTSmrs61tCY1TLsieVRC1TkkD4qborH3uSEXHoix1I+b8q+inlyVbUSSBt4nYeJ8FSTLxRfMunfVq9Joy08ofBhxzDKHHNAMEyY5SqR+ImXRnKW58vxTxQ9wQAJ3rZBInr1qgBfXNACeuSAO9etUAPoU8zmt/ac1vP7RA/FRJ0mxmKO6cY+rSNF2CZxcXpuAnK+tW/7dOo9vzDVm1MvDwSfoi6ayai/WX7muxgPzEubl/m/Eri6XZtVOz3+BQUOGUlyt0TLrLSPSPo9oZrCkYnv1vdFVy4PtmSWSkueP0POrJUnybOlTgbLm44e7dcmWc7kAr2saj3pOTFt5HQzX2VNzc1WvBaZYNwmYdji0+zbDHilFp9lxb3QIBOkqIZIxdSMGTC06RKY4Fase3J0Ido6q0EQoypKKSJi2nZGFsI1HkkJDvFlYAMAJgqE0N3NrkBWaCVLY2DaQ8UggpukfNdDDnH23MZ/E4T8GyV9Gs4tGpwfA6Le9Ve4CD1ZmHQNHfcPPKFkyzaNWKCfZe4y5ow+5bQYylT4YzQBnqd9vtO6eCz6fK5ZaH6hQWNpI8ro7nyC6hzAqABu9boJBoAX16goA71zQAnrkgCThpio08mhz/5GOcPmAqz+GjRpeMifpb+iYmBY1WtKhq27gyoWuZmLGvhrozQHAidFXLjjkjtmrRmi3HlGuwXt+6q9tO/bTcxxDeMxgpvpE6B7mthrmDnoDGusQefl9nY0rxcP8jo6X2nmwy5dot8dw00nuZrpzjT3LLgyOS57PXqS1GLcj0T6M2/7gzwfW/zHLn65Xnt+SR5TVx25WjUlYZUuUZxEr4uwK2+tTBj4rE4+HK30bsOVXyV1AOZDTrOmyZLbO5Lg1y2yuSLm2qQIKphzbUc7LHc7JLDK0wlv7ENUQ758FZ8j2yNOCKatkSqUu7NMUEtGydU2DKZZUuCb9Wan7TN4kj5mbeBn/KaAf2jq/3cgvoTOchzbl0ySZ6kyfis8kOUmjUG6zYdcguE5BpzjM3VY8cGtQmjVm5w2ef2+7vXNdc5gY+vRQAFygkb65oAQ+tkAd69QUAdPrVABbasGl0jNLS2Jj2onXyke9VlGxuLIoNtq7TR3HHJlOP4J+ZMqNnzLeNXUY/QDeUx3XNEBwmOhBII8tFMbKZoxTUo9NHrGLlxt7N7nSX2ts466yaLJJ8/xXCVLUZEl5nrfY73aaja/R5XixYB+3Wn/uFcf2vqJ457Y+a5OTq8aeeTfyNVR1XP0r3rkxTqw7xoujminCkLTGinKTHT7ltZN0Ra1mJWHNpZY3UWaIZ3RHNMrE+B25US6dXktmLPxVGeUPMWrTkJk4bkRGVMr6lEt1KxyUo8GyM1LoNa1ANU3G0hWWLZI+sBP8QV4bPmB9PKQR3mHnGo8CvojOeiabXu5gZGkEAxrMgnkRGxWeTGo0NG1H9m3TyNeHp/O1ZMcr1KRqzcYEjz+hu71zXWOaGKABPQSD9ckAL65oA4+tkAIgDpQA31yQAerQc91KkwS8hrQOr6rpA/8gqJ0rGZuNsfRfrz+5632wyMe2kyIpMZSBBO1NoYNNuS4GBuc5zfmz2fszG8elVmx+jVoNgwnfiVuX/UKw+0sOGWS5t3Xoee1s348q+Rpi4Bcl5sWPiLM21sIH+S1wzb1XBVqh+aFoU9nkVqxHEJc5QaJQB9PVczLguVjYypC8MKywxqw3seE+Cjt4KAjTk67clmUN7qQzdtXAj7YctFOTBt6LLK/MAbYpGxjfFifM+CB76gp02Go52gYBJdpqI8gvpkjlxNLhlgJ2/REtc4jvGi4xw3mJ7oJgjo4g6gLJllSNWGO6SNxj2G1G4Te1KrYPDnWJLi9uYiNI8eaxaO3qGy2qmtu1HiVLc+QXcOePcgATkEjPXqUAcgBfXNACeuSAE9c0AEtqYc7X2RLnfwjf8AL3qsnwMxQUpc9dv7v+ejWfRlh/HvnXNQDh2wNd07cTag3zzd4f3ZWPXZvBwOu3whmCDz5182W2MXOZznTMkrFghtike3zNY8VfI9H+jB04dTP/Ur/Kq5cX21FrKvmjyWWW7I2aghcLwm2VsI1y3YpxgLY6ZTnPfEigaxuTsvQ8PWpZXVFaGkLPlxykuCyY0LOrg7ZbsUVNVeOoTkGwcaoTnqYtUyNrAHzWfd8xn4Hyzhbn8QcPNn5ZSQ74jZfS5nPiemdjcPyvaJ4lU6RqWMHiecfBc3NPyOlpoRi9z8jb/SE/8A4RdMB9mnqd80PboPBL084vNGMfx+Zn1Me5ep870x934rtGEV59aoAC4+tEEiBAHT6/8AqAElACiTsCY3iTCG0uyVFvpDJQQSLg5GZPtOhz/Bu7G/6j7lVcux2T/bht83y/2X7/Q9awzDTh+HspEtbXrfprgES4Fw/R0oj7Lfm5y8/qsq1Go2JXGP6nc9iaXnxJL7jI4pXW/FA3e09QkqR6r9Ez5wun/eV/8ANcuF7bf+44/d+h5qLt2a4FcGLZcVXq2A5O4qiBEtxthZxRK4ghQUyMpAxHLNqItlosEWrG0M3COCCURzXHVW2Mb4bPCcNxNlRwp06MudoSB3neZGwX1Ka4OVDs9Cw4UbVvDovHGeP0rpnK2PYaeS5ee2jr6fEn7pL7VZv7JvQdRwhB/xtWP2en9pQnXqo89ngrTA9eC9MckLVoiXAOBIaHcgCSWy3U9HE+5UUn6D5Ykm0n0v44BsYzuFztDmzAbtgd346fNDbp0TCGO4uT4d2JVyQ7Lqc7oJzTw9Mvh13Qrvkifh7XT5v8vINZ12g96k1zegaSfjKrLHJ9MtizQi/fimvuLy37QsZDfqNNzJ0FTM4k6/taDY/BZJ6LJLnxGn8jY9fj+FY/d/D+Cb/tAuGU3Cla2tJhBHdpjQGB113HJZ/wDRsTkpTnJtfMR9sf8ATH82ZC3aADUeJaDoP237geQ3PuHNdV/2oVjSSeWXXkvV/wALt/Q2H0ZYDx6zr24Gahbuza/rbnRzGeIbIcf8I5rD7Q1PgY9sfifCJ02GWpy169su8evzWqOcZ1J3MrBpsXhxpnuseLwcO1GNxqpHPVdTBGzyntKfvVZ7H9Drv+F0v7yv/muXmvbUq1NfJGDF8JtSFyZRSVoYNWTmyRSU+U0iBWlTilcqYMPw5XUem8SNlLoE9sLFlxuDLLkak/F2SLw1P2V1bDcNISJ4k+iyYLgDos+yQ3xWfO1jU+rt7vtu2/Mr6lPo58DSdmLQPJdUJPPU6k+/fX8VyNTkpnSw3GPHmei2VAVqFehXH+7PpkOYDEZiIyE6iNx5Bc/Hq3hnu/IjNjU0vU8I7VYDUsq5o1NRGalUiG1aZPdeOh5EciCvT4M0M0FOHRzJRcXTK+pVZpoOpAET3OekjvRzPNNKULLZ7rCdD+rDtSNPXj4BBKJdK1qnVtCoe85w0jfl8CflvCq5xXmTTJTMLuiIFEN/icOpPPzPoJbz413INrJDezd06M3DbGu5PXcDT7RS3rMS8w2klvY2u7SpVEaSGtPLzAS37QxrolR5JVfsHmIPFOQCGhrAMg6GSdSZJPNIXtGK4rkdmW7lfCuvl9/z/U9MwLD6T7SnbsBp8JsZAYD+bqk/aJMk+J6Lia3NN5fF7/Y16HUeC+CK/svRnvMJ83O/ArP/AKnPyOvl1U8kabCUuyFtv9XpH+Jgd/7Sh+183W76HFzY02abCbRtJmRjWtaDIDQGgTvoFztVklle9u2LgqJ7Y5z/AFScbg3WS6r8yz+RwbPmr48SlG12Q2c5sKubHKPZKGyqJ7QoeKpWiOrlHojaK58pks6n2FDZSt0QHmpotEtRcKRFDJWW2+iwqjYB8u2l73iXakr6RkXBlgza9k7xrpDiG7R+K5Gqx+Z08TuPCPTrAtbQcZBzlrRv5z8lxZUr8yyUnJcdcjsewahcW9Lj06dU0ycmZpMTo7xjQfBXwaqWCCUZ1+gnYp5XaKNvZS3A7lOk3xFIT7tE6PtCbf8A5LF5caj5AP7Ba2BIHudt7gnPVX/UJSFZgo6t5cn+/cJcs8f7kWom0sHb4fyu8PDzSZaiK/q/UqyU3BtNPuO/w8EuWqh/cG1kingZ/dGnilR1UZdP9f4JcGh7cGyncfOD8kPI5cWCbiHo4WGkEGI56yFEcq85fqQ15osn0g4CYnwWTUYovlSHQySXBwojw+azRwr+4HL5HNEKFKuCKHpm5SVIB9IarTpk1MrIfVC0ahJ2REjwuO4tjLEhVSYWKpUWyBQExYWwsRUladEitKZiybeCGPlarRB8n0t19CmZUXWC3JZUaRqVizRuJs0zqdep7Lgt2H0WzyMx4+pXl9RDbNnRkqfBoqTgaYad+X3rHJ3GmZ3Fqe5Bra2bEnVGLbB3J3xx94rNJvhC3Fq0jZM1OZJLaIiuQLbQdFzd82MsPStwtOGFu2yjC5E6eJVyQpM5rFGOEEQwhaFpk4KLsimMa2FljFrllrHObrumTxpyXNoEI8JWZJdAgZWAucFaLpgOlPWVrlFaFDkyGVyQUc0aq2ONyojkfw096dbiLCCmFqjgxpclbYKoRyWPPOKVIsrBLnSXmMRyoAsplyIPk9p1X06XRjRruzdIS0wJ0+9czUyas62mS2Wei4c2HNA2XB1DtM1Lo2VmNPguZKTM2RkgnVJzv3hVcBFXc2uRbGqr8iGKU59gE5LVdwF+YwLOvMsKzdWxfGgfQ926dk+Oio0pbfJKBkrJOTssciHJJxVJ9ghwToK4kCBTFUA6mUzC/eIYZ/JdDN/SUB1ismpky0QS50pOhhyHyQhWq+JXIhhIW2kVP//Z">
            <a:hlinkClick r:id="rId3"/>
          </p:cNvPr>
          <p:cNvSpPr>
            <a:spLocks noChangeAspect="1" noChangeArrowheads="1"/>
          </p:cNvSpPr>
          <p:nvPr/>
        </p:nvSpPr>
        <p:spPr bwMode="auto">
          <a:xfrm>
            <a:off x="28575" y="-1181100"/>
            <a:ext cx="1847850" cy="2466975"/>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 name="Picture 9" descr="advert.jpg"/>
          <p:cNvPicPr>
            <a:picLocks noChangeAspect="1"/>
          </p:cNvPicPr>
          <p:nvPr/>
        </p:nvPicPr>
        <p:blipFill>
          <a:blip r:embed="rId4" cstate="print"/>
          <a:stretch>
            <a:fillRect/>
          </a:stretch>
        </p:blipFill>
        <p:spPr>
          <a:xfrm>
            <a:off x="6660232" y="836712"/>
            <a:ext cx="1995559" cy="2519765"/>
          </a:xfrm>
          <a:prstGeom prst="rect">
            <a:avLst/>
          </a:prstGeom>
        </p:spPr>
      </p:pic>
      <p:pic>
        <p:nvPicPr>
          <p:cNvPr id="11" name="Picture 10" descr="Alternative_Ad_Kelvin_Claveria_design_portfolio.jpg"/>
          <p:cNvPicPr>
            <a:picLocks noChangeAspect="1"/>
          </p:cNvPicPr>
          <p:nvPr/>
        </p:nvPicPr>
        <p:blipFill>
          <a:blip r:embed="rId5"/>
          <a:stretch>
            <a:fillRect/>
          </a:stretch>
        </p:blipFill>
        <p:spPr>
          <a:xfrm>
            <a:off x="6732240" y="3861048"/>
            <a:ext cx="1891290" cy="244827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413</Words>
  <Application>Microsoft Office PowerPoint</Application>
  <PresentationFormat>On-screen Show (4:3)</PresentationFormat>
  <Paragraphs>34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gmartin</dc:creator>
  <cp:lastModifiedBy>gmartin</cp:lastModifiedBy>
  <cp:revision>13</cp:revision>
  <dcterms:created xsi:type="dcterms:W3CDTF">2014-01-21T14:43:53Z</dcterms:created>
  <dcterms:modified xsi:type="dcterms:W3CDTF">2014-01-27T12:21:28Z</dcterms:modified>
</cp:coreProperties>
</file>